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57150"/>
            <a:ext cx="90297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9526" y="628650"/>
            <a:ext cx="3478699" cy="269677"/>
          </a:xfrm>
          <a:prstGeom prst="roundRect">
            <a:avLst/>
          </a:prstGeom>
          <a:solidFill>
            <a:srgbClr val="88B04B"/>
          </a:solidFill>
          <a:ln/>
        </p:spPr>
      </p:sp>
      <p:sp>
        <p:nvSpPr>
          <p:cNvPr id="4" name="Text 1"/>
          <p:cNvSpPr/>
          <p:nvPr/>
        </p:nvSpPr>
        <p:spPr>
          <a:xfrm>
            <a:off x="5179526" y="628650"/>
            <a:ext cx="3478699" cy="269677"/>
          </a:xfrm>
          <a:prstGeom prst="rect">
            <a:avLst/>
          </a:prstGeom>
          <a:noFill/>
          <a:ln/>
        </p:spPr>
        <p:txBody>
          <a:bodyPr wrap="square" lIns="136017" tIns="68072" rIns="136017" bIns="68072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FFFFFF"/>
                </a:solidFill>
              </a:rPr>
              <a:t>ارائه سرمایه‌گذاری</a:t>
            </a:r>
            <a:endParaRPr lang="en-US" sz="834" dirty="0"/>
          </a:p>
        </p:txBody>
      </p:sp>
      <p:sp>
        <p:nvSpPr>
          <p:cNvPr id="5" name="Text 2"/>
          <p:cNvSpPr/>
          <p:nvPr/>
        </p:nvSpPr>
        <p:spPr>
          <a:xfrm>
            <a:off x="5179526" y="941189"/>
            <a:ext cx="3478699" cy="81617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5700"/>
              </a:lnSpc>
              <a:buNone/>
            </a:pPr>
            <a:r>
              <a:rPr lang="en-US" sz="4353" b="1" dirty="0">
                <a:solidFill>
                  <a:srgbClr val="2D3E50"/>
                </a:solidFill>
              </a:rPr>
              <a:t>آروم‌شو</a:t>
            </a:r>
            <a:endParaRPr lang="en-US" sz="4353" dirty="0"/>
          </a:p>
        </p:txBody>
      </p:sp>
      <p:sp>
        <p:nvSpPr>
          <p:cNvPr id="6" name="Text 3"/>
          <p:cNvSpPr/>
          <p:nvPr/>
        </p:nvSpPr>
        <p:spPr>
          <a:xfrm>
            <a:off x="5179526" y="1843088"/>
            <a:ext cx="3478699" cy="7000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4" dirty="0">
                <a:solidFill>
                  <a:srgbClr val="5B7C99"/>
                </a:solidFill>
              </a:rPr>
              <a:t>سلامت روزمره، ساده و در دسترس</a:t>
            </a:r>
            <a:endParaRPr lang="en-US" sz="1924" dirty="0"/>
          </a:p>
        </p:txBody>
      </p:sp>
      <p:sp>
        <p:nvSpPr>
          <p:cNvPr id="7" name="Text 4"/>
          <p:cNvSpPr/>
          <p:nvPr/>
        </p:nvSpPr>
        <p:spPr>
          <a:xfrm>
            <a:off x="5179526" y="2786063"/>
            <a:ext cx="33358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D3E50"/>
                </a:solidFill>
              </a:rPr>
              <a:t>تاریخ:</a:t>
            </a:r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2D3E50"/>
                </a:solidFill>
              </a:rPr>
              <a:t> بهمن ۱۴۰۴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5179526" y="3089672"/>
            <a:ext cx="33358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D3E50"/>
                </a:solidFill>
              </a:rPr>
              <a:t>تماس:</a:t>
            </a:r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2D3E50"/>
                </a:solidFill>
              </a:rPr>
              <a:t> aroomesho.startup@email.com</a:t>
            </a:r>
            <a:endParaRPr lang="en-US" sz="885" dirty="0"/>
          </a:p>
        </p:txBody>
      </p:sp>
      <p:sp>
        <p:nvSpPr>
          <p:cNvPr id="9" name="Shape 6"/>
          <p:cNvSpPr/>
          <p:nvPr/>
        </p:nvSpPr>
        <p:spPr>
          <a:xfrm>
            <a:off x="-57150" y="57150"/>
            <a:ext cx="5236676" cy="5143500"/>
          </a:xfrm>
          <a:prstGeom prst="rect">
            <a:avLst/>
          </a:prstGeom>
          <a:solidFill>
            <a:srgbClr val="2D3E50"/>
          </a:solidFill>
          <a:ln/>
        </p:spPr>
      </p:sp>
      <p:sp>
        <p:nvSpPr>
          <p:cNvPr id="10" name="Text 7"/>
          <p:cNvSpPr/>
          <p:nvPr/>
        </p:nvSpPr>
        <p:spPr>
          <a:xfrm>
            <a:off x="-57150" y="2044898"/>
            <a:ext cx="2522051" cy="11680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100"/>
              </a:lnSpc>
              <a:buNone/>
            </a:pPr>
            <a:r>
              <a:rPr lang="en-US" sz="6218" b="1" dirty="0">
                <a:solidFill>
                  <a:srgbClr val="FFFFFF">
                    <a:alpha val="10000"/>
                  </a:srgbClr>
                </a:solidFill>
              </a:rPr>
              <a:t>AROO</a:t>
            </a:r>
            <a:endParaRPr lang="en-US" sz="6218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57150"/>
            <a:ext cx="90297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58914" y="638919"/>
            <a:ext cx="5485061" cy="640035"/>
          </a:xfrm>
          <a:prstGeom prst="rect">
            <a:avLst/>
          </a:prstGeom>
          <a:noFill/>
          <a:ln/>
        </p:spPr>
        <p:txBody>
          <a:bodyPr wrap="square" lIns="0" tIns="0" rIns="170053" bIns="0" rtlCol="0" anchor="t">
            <a:spAutoFit/>
          </a:bodyPr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2" b="1" dirty="0">
                <a:solidFill>
                  <a:srgbClr val="2D3E50"/>
                </a:solidFill>
              </a:rPr>
              <a:t>تیمی با ترکیبی منحصر به فرد از دانش پزشکی، فنی و محصول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7172771" y="1578992"/>
            <a:ext cx="167119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D3E50"/>
                </a:solidFill>
              </a:rPr>
              <a:t>سارا احمدی</a:t>
            </a:r>
            <a:endParaRPr lang="en-US" sz="1090" dirty="0"/>
          </a:p>
        </p:txBody>
      </p:sp>
      <p:sp>
        <p:nvSpPr>
          <p:cNvPr id="5" name="Text 2"/>
          <p:cNvSpPr/>
          <p:nvPr/>
        </p:nvSpPr>
        <p:spPr>
          <a:xfrm>
            <a:off x="7172771" y="1907604"/>
            <a:ext cx="16711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88B04B"/>
                </a:solidFill>
              </a:rPr>
              <a:t>مدیرعامل و بنیان‌گذار (CEO)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7172771" y="2105844"/>
            <a:ext cx="167119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5B7C99"/>
                </a:solidFill>
              </a:rPr>
              <a:t>۷ سال تجربه در توسعه استارتاپ‌های سلامت دیجیتال و مدیریت محصول.</a:t>
            </a:r>
            <a:endParaRPr lang="en-US" sz="727" dirty="0"/>
          </a:p>
        </p:txBody>
      </p:sp>
      <p:sp>
        <p:nvSpPr>
          <p:cNvPr id="7" name="Text 4"/>
          <p:cNvSpPr/>
          <p:nvPr/>
        </p:nvSpPr>
        <p:spPr>
          <a:xfrm>
            <a:off x="5315843" y="1578992"/>
            <a:ext cx="167119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D3E50"/>
                </a:solidFill>
              </a:rPr>
              <a:t>دکتر علی رضایی</a:t>
            </a:r>
            <a:endParaRPr lang="en-US" sz="1090" dirty="0"/>
          </a:p>
        </p:txBody>
      </p:sp>
      <p:sp>
        <p:nvSpPr>
          <p:cNvPr id="8" name="Text 5"/>
          <p:cNvSpPr/>
          <p:nvPr/>
        </p:nvSpPr>
        <p:spPr>
          <a:xfrm>
            <a:off x="5315843" y="1907604"/>
            <a:ext cx="16711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88B04B"/>
                </a:solidFill>
              </a:rPr>
              <a:t>مدیر پزشکی (Medical Director)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5315843" y="2105844"/>
            <a:ext cx="167119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5B7C99"/>
                </a:solidFill>
              </a:rPr>
              <a:t>مسئول نظارت بر محتوای علمی و پروتکل‌های درمانی.</a:t>
            </a:r>
            <a:endParaRPr lang="en-US" sz="727" dirty="0"/>
          </a:p>
        </p:txBody>
      </p:sp>
      <p:sp>
        <p:nvSpPr>
          <p:cNvPr id="10" name="Text 7"/>
          <p:cNvSpPr/>
          <p:nvPr/>
        </p:nvSpPr>
        <p:spPr>
          <a:xfrm>
            <a:off x="3458914" y="1578992"/>
            <a:ext cx="167119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D3E50"/>
                </a:solidFill>
              </a:rPr>
              <a:t>رضا محمدی</a:t>
            </a:r>
            <a:endParaRPr lang="en-US" sz="1090" dirty="0"/>
          </a:p>
        </p:txBody>
      </p:sp>
      <p:sp>
        <p:nvSpPr>
          <p:cNvPr id="11" name="Text 8"/>
          <p:cNvSpPr/>
          <p:nvPr/>
        </p:nvSpPr>
        <p:spPr>
          <a:xfrm>
            <a:off x="3458914" y="1907604"/>
            <a:ext cx="16711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88B04B"/>
                </a:solidFill>
              </a:rPr>
              <a:t>مدیر فنی (CTO)</a:t>
            </a:r>
            <a:endParaRPr lang="en-US" sz="784" dirty="0"/>
          </a:p>
        </p:txBody>
      </p:sp>
      <p:sp>
        <p:nvSpPr>
          <p:cNvPr id="12" name="Text 9"/>
          <p:cNvSpPr/>
          <p:nvPr/>
        </p:nvSpPr>
        <p:spPr>
          <a:xfrm>
            <a:off x="3458914" y="2105844"/>
            <a:ext cx="167119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5B7C99"/>
                </a:solidFill>
              </a:rPr>
              <a:t>متخصص هوش مصنوعی و سیستم‌های توصیه‌گر.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3458914" y="2674469"/>
            <a:ext cx="548506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D3E50"/>
                </a:solidFill>
              </a:rPr>
              <a:t>مشاوران و تخصص‌های کلیدی</a:t>
            </a:r>
            <a:endParaRPr lang="en-US" sz="987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819" y="2945932"/>
            <a:ext cx="107156" cy="107156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638092" y="2926286"/>
            <a:ext cx="114157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5B7C99"/>
                </a:solidFill>
              </a:rPr>
              <a:t>متخصص داروسازی گیاهی</a:t>
            </a:r>
            <a:endParaRPr lang="en-US" sz="78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498" y="2945932"/>
            <a:ext cx="107156" cy="10715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425078" y="2926286"/>
            <a:ext cx="97727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5B7C99"/>
                </a:solidFill>
              </a:rPr>
              <a:t>مشاور حقوقی سلامت</a:t>
            </a:r>
            <a:endParaRPr lang="en-US" sz="78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484" y="2945932"/>
            <a:ext cx="107156" cy="10715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115148" y="2926286"/>
            <a:ext cx="107418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5B7C99"/>
                </a:solidFill>
              </a:rPr>
              <a:t>متخصص رشد (Growth)</a:t>
            </a:r>
            <a:endParaRPr lang="en-US" sz="780" dirty="0"/>
          </a:p>
        </p:txBody>
      </p:sp>
      <p:sp>
        <p:nvSpPr>
          <p:cNvPr id="20" name="Shape 14"/>
          <p:cNvSpPr/>
          <p:nvPr/>
        </p:nvSpPr>
        <p:spPr>
          <a:xfrm>
            <a:off x="-57150" y="57150"/>
            <a:ext cx="3516064" cy="5143500"/>
          </a:xfrm>
          <a:prstGeom prst="rect">
            <a:avLst/>
          </a:prstGeom>
          <a:solidFill>
            <a:srgbClr val="2D3E50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200695" y="1669238"/>
            <a:ext cx="3000375" cy="19192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600912"/>
            <a:ext cx="8572500" cy="350044"/>
          </a:xfrm>
          <a:prstGeom prst="rect">
            <a:avLst/>
          </a:prstGeom>
          <a:noFill/>
          <a:ln/>
        </p:spPr>
        <p:txBody>
          <a:bodyPr wrap="none" lIns="0" tIns="0" rIns="170053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2D3E50"/>
                </a:solidFill>
              </a:rPr>
              <a:t>مسیر روشن برای رسیدن به درآمد ۱۹.۵ میلیارد تومانی در سال سوم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3943350" y="1313250"/>
            <a:ext cx="46291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5B7C99"/>
                </a:solidFill>
              </a:rPr>
              <a:t>پیش‌بینی درآمد سالانه (میلیارد تومان)</a:t>
            </a:r>
            <a:endParaRPr lang="en-US" sz="987" dirty="0"/>
          </a:p>
        </p:txBody>
      </p:sp>
      <p:sp>
        <p:nvSpPr>
          <p:cNvPr id="5" name="Shape 2"/>
          <p:cNvSpPr/>
          <p:nvPr/>
        </p:nvSpPr>
        <p:spPr>
          <a:xfrm>
            <a:off x="3943350" y="1593642"/>
            <a:ext cx="4629150" cy="2671763"/>
          </a:xfrm>
          <a:prstGeom prst="rect">
            <a:avLst/>
          </a:prstGeom>
          <a:solidFill>
            <a:srgbClr val="FFFFFF"/>
          </a:solidFill>
          <a:ln w="9144">
            <a:solidFill>
              <a:srgbClr val="5B7C99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513" y="1679367"/>
            <a:ext cx="4329113" cy="257175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71500" y="1194681"/>
            <a:ext cx="3086100" cy="317897"/>
          </a:xfrm>
          <a:prstGeom prst="rect">
            <a:avLst/>
          </a:prstGeom>
          <a:solidFill>
            <a:srgbClr val="2D3E50"/>
          </a:solidFill>
          <a:ln/>
        </p:spPr>
      </p:sp>
      <p:sp>
        <p:nvSpPr>
          <p:cNvPr id="8" name="Text 4"/>
          <p:cNvSpPr/>
          <p:nvPr/>
        </p:nvSpPr>
        <p:spPr>
          <a:xfrm>
            <a:off x="571500" y="1194681"/>
            <a:ext cx="3086100" cy="31789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شاخص‌های کلیدی مالی</a:t>
            </a:r>
            <a:endParaRPr lang="en-US" sz="885" dirty="0"/>
          </a:p>
        </p:txBody>
      </p:sp>
      <p:sp>
        <p:nvSpPr>
          <p:cNvPr id="9" name="Text 5"/>
          <p:cNvSpPr/>
          <p:nvPr/>
        </p:nvSpPr>
        <p:spPr>
          <a:xfrm>
            <a:off x="1454144" y="1512577"/>
            <a:ext cx="2203456" cy="30182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E50"/>
                </a:solidFill>
              </a:rPr>
              <a:t>حاشیه سود ناخالص</a:t>
            </a:r>
            <a:endParaRPr lang="en-US" sz="834" dirty="0"/>
          </a:p>
        </p:txBody>
      </p:sp>
      <p:sp>
        <p:nvSpPr>
          <p:cNvPr id="10" name="Text 6"/>
          <p:cNvSpPr/>
          <p:nvPr/>
        </p:nvSpPr>
        <p:spPr>
          <a:xfrm>
            <a:off x="571500" y="1512577"/>
            <a:ext cx="882644" cy="30182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88B04B"/>
                </a:solidFill>
              </a:rPr>
              <a:t>۶۵٪</a:t>
            </a:r>
            <a:endParaRPr lang="en-US" sz="784" dirty="0"/>
          </a:p>
        </p:txBody>
      </p:sp>
      <p:sp>
        <p:nvSpPr>
          <p:cNvPr id="11" name="Shape 7"/>
          <p:cNvSpPr/>
          <p:nvPr/>
        </p:nvSpPr>
        <p:spPr>
          <a:xfrm>
            <a:off x="571500" y="1814401"/>
            <a:ext cx="3086100" cy="305395"/>
          </a:xfrm>
          <a:prstGeom prst="rect">
            <a:avLst/>
          </a:prstGeom>
          <a:solidFill>
            <a:srgbClr val="5B7C99">
              <a:alpha val="5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454144" y="1814401"/>
            <a:ext cx="2203456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E50"/>
                </a:solidFill>
              </a:rPr>
              <a:t>حاشیه سود EBITDA (سال ۳)</a:t>
            </a:r>
            <a:endParaRPr lang="en-US" sz="834" dirty="0"/>
          </a:p>
        </p:txBody>
      </p:sp>
      <p:sp>
        <p:nvSpPr>
          <p:cNvPr id="13" name="Text 9"/>
          <p:cNvSpPr/>
          <p:nvPr/>
        </p:nvSpPr>
        <p:spPr>
          <a:xfrm>
            <a:off x="571500" y="1814401"/>
            <a:ext cx="882644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88B04B"/>
                </a:solidFill>
              </a:rPr>
              <a:t>۲۸٪</a:t>
            </a:r>
            <a:endParaRPr lang="en-US" sz="784" dirty="0"/>
          </a:p>
        </p:txBody>
      </p:sp>
      <p:sp>
        <p:nvSpPr>
          <p:cNvPr id="14" name="Text 10"/>
          <p:cNvSpPr/>
          <p:nvPr/>
        </p:nvSpPr>
        <p:spPr>
          <a:xfrm>
            <a:off x="1454144" y="2119796"/>
            <a:ext cx="2203456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E50"/>
                </a:solidFill>
              </a:rPr>
              <a:t>نقطه سر به سر (Break-even)</a:t>
            </a:r>
            <a:endParaRPr lang="en-US" sz="834" dirty="0"/>
          </a:p>
        </p:txBody>
      </p:sp>
      <p:sp>
        <p:nvSpPr>
          <p:cNvPr id="15" name="Text 11"/>
          <p:cNvSpPr/>
          <p:nvPr/>
        </p:nvSpPr>
        <p:spPr>
          <a:xfrm>
            <a:off x="571500" y="2119796"/>
            <a:ext cx="882644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88B04B"/>
                </a:solidFill>
              </a:rPr>
              <a:t>ماه ۱۸</a:t>
            </a:r>
            <a:endParaRPr lang="en-US" sz="784" dirty="0"/>
          </a:p>
        </p:txBody>
      </p:sp>
      <p:sp>
        <p:nvSpPr>
          <p:cNvPr id="16" name="Shape 12"/>
          <p:cNvSpPr/>
          <p:nvPr/>
        </p:nvSpPr>
        <p:spPr>
          <a:xfrm>
            <a:off x="571500" y="2425192"/>
            <a:ext cx="3086100" cy="305395"/>
          </a:xfrm>
          <a:prstGeom prst="rect">
            <a:avLst/>
          </a:prstGeom>
          <a:solidFill>
            <a:srgbClr val="5B7C99">
              <a:alpha val="5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454144" y="2425192"/>
            <a:ext cx="2203456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E50"/>
                </a:solidFill>
              </a:rPr>
              <a:t>هزینه عملیاتی (سال ۱)</a:t>
            </a:r>
            <a:endParaRPr lang="en-US" sz="834" dirty="0"/>
          </a:p>
        </p:txBody>
      </p:sp>
      <p:sp>
        <p:nvSpPr>
          <p:cNvPr id="18" name="Text 14"/>
          <p:cNvSpPr/>
          <p:nvPr/>
        </p:nvSpPr>
        <p:spPr>
          <a:xfrm>
            <a:off x="571500" y="2425192"/>
            <a:ext cx="882644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88B04B"/>
                </a:solidFill>
              </a:rPr>
              <a:t>۲.۴ میلیارد</a:t>
            </a:r>
            <a:endParaRPr lang="en-US" sz="784" dirty="0"/>
          </a:p>
        </p:txBody>
      </p:sp>
      <p:sp>
        <p:nvSpPr>
          <p:cNvPr id="19" name="Text 15"/>
          <p:cNvSpPr/>
          <p:nvPr/>
        </p:nvSpPr>
        <p:spPr>
          <a:xfrm>
            <a:off x="1454144" y="2730587"/>
            <a:ext cx="2203456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E50"/>
                </a:solidFill>
              </a:rPr>
              <a:t>نرخ رشد سالانه (YoY)</a:t>
            </a:r>
            <a:endParaRPr lang="en-US" sz="834" dirty="0"/>
          </a:p>
        </p:txBody>
      </p:sp>
      <p:sp>
        <p:nvSpPr>
          <p:cNvPr id="20" name="Text 16"/>
          <p:cNvSpPr/>
          <p:nvPr/>
        </p:nvSpPr>
        <p:spPr>
          <a:xfrm>
            <a:off x="571500" y="2730587"/>
            <a:ext cx="882644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88B04B"/>
                </a:solidFill>
              </a:rPr>
              <a:t>۲۰۰٪+</a:t>
            </a:r>
            <a:endParaRPr lang="en-US" sz="784" dirty="0"/>
          </a:p>
        </p:txBody>
      </p:sp>
      <p:sp>
        <p:nvSpPr>
          <p:cNvPr id="21" name="Text 17"/>
          <p:cNvSpPr/>
          <p:nvPr/>
        </p:nvSpPr>
        <p:spPr>
          <a:xfrm>
            <a:off x="0" y="4422567"/>
            <a:ext cx="9144000" cy="175022"/>
          </a:xfrm>
          <a:prstGeom prst="rect">
            <a:avLst/>
          </a:prstGeom>
          <a:noFill/>
          <a:ln/>
        </p:spPr>
        <p:txBody>
          <a:bodyPr wrap="none" lIns="0" tIns="0" rIns="680339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i="1" dirty="0">
                <a:solidFill>
                  <a:srgbClr val="5B7C99"/>
                </a:solidFill>
              </a:rPr>
              <a:t>اعداد بر اساس مدل مالی جامع و با فرض جذب سرمایه در فاز اول محاسبه شده‌اند.</a:t>
            </a:r>
            <a:endParaRPr lang="en-US" sz="942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57150"/>
            <a:ext cx="90297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42975" y="829652"/>
            <a:ext cx="71437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2D3E50"/>
                </a:solidFill>
              </a:rPr>
              <a:t>درخواست سرمایه برای تسریع رشد و توسعه</a:t>
            </a:r>
            <a:endParaRPr lang="en-US" sz="2121" dirty="0"/>
          </a:p>
        </p:txBody>
      </p:sp>
      <p:sp>
        <p:nvSpPr>
          <p:cNvPr id="4" name="Text 1"/>
          <p:cNvSpPr/>
          <p:nvPr/>
        </p:nvSpPr>
        <p:spPr>
          <a:xfrm>
            <a:off x="3113670" y="1381506"/>
            <a:ext cx="2802359" cy="723305"/>
          </a:xfrm>
          <a:prstGeom prst="rect">
            <a:avLst/>
          </a:prstGeom>
          <a:noFill/>
          <a:ln/>
        </p:spPr>
        <p:txBody>
          <a:bodyPr wrap="none" lIns="0" tIns="0" rIns="0" bIns="85090" rtlCol="0" anchor="t">
            <a:spAutoFit/>
          </a:bodyPr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88B04B"/>
                </a:solidFill>
              </a:rPr>
              <a:t>۵ میلیارد تومان</a:t>
            </a:r>
            <a:endParaRPr lang="en-US" sz="329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113" y="2400384"/>
            <a:ext cx="214313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09810" y="2369130"/>
            <a:ext cx="106257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D3E50"/>
                </a:solidFill>
              </a:rPr>
              <a:t>توسعه محصول</a:t>
            </a:r>
            <a:endParaRPr lang="en-US" sz="1193" dirty="0"/>
          </a:p>
        </p:txBody>
      </p:sp>
      <p:sp>
        <p:nvSpPr>
          <p:cNvPr id="7" name="Text 3"/>
          <p:cNvSpPr/>
          <p:nvPr/>
        </p:nvSpPr>
        <p:spPr>
          <a:xfrm>
            <a:off x="6479381" y="2645950"/>
            <a:ext cx="14930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5B7C99"/>
                </a:solidFill>
              </a:rPr>
              <a:t>۴۰٪ (۲ میلیارد تومان)</a:t>
            </a:r>
            <a:endParaRPr lang="en-US" sz="987" dirty="0"/>
          </a:p>
        </p:txBody>
      </p:sp>
      <p:sp>
        <p:nvSpPr>
          <p:cNvPr id="8" name="Text 4"/>
          <p:cNvSpPr/>
          <p:nvPr/>
        </p:nvSpPr>
        <p:spPr>
          <a:xfrm>
            <a:off x="6479381" y="2954917"/>
            <a:ext cx="1493044" cy="4457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34" dirty="0">
                <a:solidFill>
                  <a:srgbClr val="5B7C99"/>
                </a:solidFill>
              </a:rPr>
              <a:t>توسعه اپلیکیشن موبایل، بهبود موتور هوش مصنوعی و یکپارچه‌سازی با گجت‌ها.</a:t>
            </a:r>
            <a:endParaRPr lang="en-US" sz="834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06" y="2400384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777522" y="2369130"/>
            <a:ext cx="113035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D3E50"/>
                </a:solidFill>
              </a:rPr>
              <a:t>بازاریابی و جذب</a:t>
            </a:r>
            <a:endParaRPr lang="en-US" sz="1193" dirty="0"/>
          </a:p>
        </p:txBody>
      </p:sp>
      <p:sp>
        <p:nvSpPr>
          <p:cNvPr id="11" name="Text 6"/>
          <p:cNvSpPr/>
          <p:nvPr/>
        </p:nvSpPr>
        <p:spPr>
          <a:xfrm>
            <a:off x="4672013" y="2645950"/>
            <a:ext cx="14930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5B7C99"/>
                </a:solidFill>
              </a:rPr>
              <a:t>۳۰٪ (۱.۵ میلیارد تومان)</a:t>
            </a:r>
            <a:endParaRPr lang="en-US" sz="987" dirty="0"/>
          </a:p>
        </p:txBody>
      </p:sp>
      <p:sp>
        <p:nvSpPr>
          <p:cNvPr id="12" name="Text 7"/>
          <p:cNvSpPr/>
          <p:nvPr/>
        </p:nvSpPr>
        <p:spPr>
          <a:xfrm>
            <a:off x="4672013" y="2954917"/>
            <a:ext cx="1493044" cy="4457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34" dirty="0">
                <a:solidFill>
                  <a:srgbClr val="5B7C99"/>
                </a:solidFill>
              </a:rPr>
              <a:t>کمپین‌های دیجیتال، همکاری با اینفلوئنسرها و استراتژی‌های رشد ویروسی.</a:t>
            </a:r>
            <a:endParaRPr lang="en-US" sz="834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669" y="2517363"/>
            <a:ext cx="150019" cy="1714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864644" y="2369130"/>
            <a:ext cx="1257300" cy="4679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D3E50"/>
                </a:solidFill>
              </a:rPr>
              <a:t>محتوا و تیم پزشکی</a:t>
            </a:r>
            <a:endParaRPr lang="en-US" sz="1193" dirty="0"/>
          </a:p>
        </p:txBody>
      </p:sp>
      <p:sp>
        <p:nvSpPr>
          <p:cNvPr id="15" name="Text 9"/>
          <p:cNvSpPr/>
          <p:nvPr/>
        </p:nvSpPr>
        <p:spPr>
          <a:xfrm>
            <a:off x="2864644" y="2879908"/>
            <a:ext cx="14930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5B7C99"/>
                </a:solidFill>
              </a:rPr>
              <a:t>۱۵٪ (۷۵۰ میلیون تومان)</a:t>
            </a:r>
            <a:endParaRPr lang="en-US" sz="987" dirty="0"/>
          </a:p>
        </p:txBody>
      </p:sp>
      <p:sp>
        <p:nvSpPr>
          <p:cNvPr id="16" name="Text 10"/>
          <p:cNvSpPr/>
          <p:nvPr/>
        </p:nvSpPr>
        <p:spPr>
          <a:xfrm>
            <a:off x="2864644" y="3188875"/>
            <a:ext cx="1493044" cy="4457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34" dirty="0">
                <a:solidFill>
                  <a:srgbClr val="5B7C99"/>
                </a:solidFill>
              </a:rPr>
              <a:t>تولید محتوای ویدیویی تخصصی و گسترش شبکه مشاوران سلامت.</a:t>
            </a:r>
            <a:endParaRPr lang="en-US" sz="834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006" y="2517363"/>
            <a:ext cx="214313" cy="1714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57275" y="2369130"/>
            <a:ext cx="1193006" cy="4679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D3E50"/>
                </a:solidFill>
              </a:rPr>
              <a:t>عملیات و زیرساخت</a:t>
            </a:r>
            <a:endParaRPr lang="en-US" sz="1193" dirty="0"/>
          </a:p>
        </p:txBody>
      </p:sp>
      <p:sp>
        <p:nvSpPr>
          <p:cNvPr id="19" name="Text 12"/>
          <p:cNvSpPr/>
          <p:nvPr/>
        </p:nvSpPr>
        <p:spPr>
          <a:xfrm>
            <a:off x="1057275" y="2879908"/>
            <a:ext cx="14930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5B7C99"/>
                </a:solidFill>
              </a:rPr>
              <a:t>۱۵٪ (۷۵۰ میلیون تومان)</a:t>
            </a:r>
            <a:endParaRPr lang="en-US" sz="987" dirty="0"/>
          </a:p>
        </p:txBody>
      </p:sp>
      <p:sp>
        <p:nvSpPr>
          <p:cNvPr id="20" name="Text 13"/>
          <p:cNvSpPr/>
          <p:nvPr/>
        </p:nvSpPr>
        <p:spPr>
          <a:xfrm>
            <a:off x="1057275" y="3188875"/>
            <a:ext cx="1493044" cy="4457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34" dirty="0">
                <a:solidFill>
                  <a:srgbClr val="5B7C99"/>
                </a:solidFill>
              </a:rPr>
              <a:t>هزینه‌های جاری، زیرساخت‌های ابری و توسعه تیم پشتیبانی مشتریان.</a:t>
            </a:r>
            <a:endParaRPr lang="en-US" sz="834" dirty="0"/>
          </a:p>
        </p:txBody>
      </p:sp>
      <p:sp>
        <p:nvSpPr>
          <p:cNvPr id="21" name="Shape 14"/>
          <p:cNvSpPr/>
          <p:nvPr/>
        </p:nvSpPr>
        <p:spPr>
          <a:xfrm>
            <a:off x="942975" y="3756022"/>
            <a:ext cx="7143750" cy="66556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Shape 15"/>
          <p:cNvSpPr/>
          <p:nvPr/>
        </p:nvSpPr>
        <p:spPr>
          <a:xfrm>
            <a:off x="942975" y="3756022"/>
            <a:ext cx="7143750" cy="14288"/>
          </a:xfrm>
          <a:prstGeom prst="rect">
            <a:avLst/>
          </a:prstGeom>
          <a:solidFill>
            <a:srgbClr val="5B7C99"/>
          </a:solidFill>
          <a:ln/>
        </p:spPr>
      </p:sp>
      <p:sp>
        <p:nvSpPr>
          <p:cNvPr id="23" name="Text 16"/>
          <p:cNvSpPr/>
          <p:nvPr/>
        </p:nvSpPr>
        <p:spPr>
          <a:xfrm>
            <a:off x="942975" y="3955461"/>
            <a:ext cx="71437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D3E50"/>
                </a:solidFill>
              </a:rPr>
              <a:t>با ما در تماس باشید</a:t>
            </a:r>
            <a:endParaRPr lang="en-US" sz="1193" dirty="0"/>
          </a:p>
        </p:txBody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9951" y="4255498"/>
            <a:ext cx="128588" cy="128588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5191888" y="4232281"/>
            <a:ext cx="117662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5B7C99"/>
                </a:solidFill>
              </a:rPr>
              <a:t>www.aroomesho.ir</a:t>
            </a:r>
            <a:endParaRPr lang="en-US" sz="942" dirty="0"/>
          </a:p>
        </p:txBody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7575" y="4255498"/>
            <a:ext cx="128588" cy="128588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3587948" y="4232281"/>
            <a:ext cx="131818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5B7C99"/>
                </a:solidFill>
              </a:rPr>
              <a:t>invest@aroomesho.ir</a:t>
            </a:r>
            <a:endParaRPr lang="en-US" sz="942" dirty="0"/>
          </a:p>
        </p:txBody>
      </p:sp>
      <p:pic>
        <p:nvPicPr>
          <p:cNvPr id="2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3636" y="4255498"/>
            <a:ext cx="128588" cy="128588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2461161" y="4232281"/>
            <a:ext cx="84103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5B7C99"/>
                </a:solidFill>
              </a:rPr>
              <a:t>۰۲۱-۱۲۳۴۵۶۷۸</a:t>
            </a:r>
            <a:endParaRPr lang="en-US" sz="94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57150"/>
            <a:ext cx="90297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86225" y="638919"/>
            <a:ext cx="4572000" cy="640035"/>
          </a:xfrm>
          <a:prstGeom prst="rect">
            <a:avLst/>
          </a:prstGeom>
          <a:noFill/>
          <a:ln/>
        </p:spPr>
        <p:txBody>
          <a:bodyPr wrap="square" lIns="0" tIns="0" rIns="170053" bIns="0" rtlCol="0" anchor="t">
            <a:spAutoFit/>
          </a:bodyPr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2" b="1" dirty="0">
                <a:solidFill>
                  <a:srgbClr val="2D3E50"/>
                </a:solidFill>
              </a:rPr>
              <a:t>مدیریت مشکلات سلامتی روزمره، یک تجربه پراکنده و گیج‌کننده است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8058150" y="1421829"/>
            <a:ext cx="314325" cy="314325"/>
          </a:xfrm>
          <a:prstGeom prst="rect">
            <a:avLst/>
          </a:prstGeom>
          <a:solidFill>
            <a:srgbClr val="5B7C99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731" y="1500411"/>
            <a:ext cx="157163" cy="1571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386542" y="1578992"/>
            <a:ext cx="355730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D3E50"/>
                </a:solidFill>
              </a:rPr>
              <a:t>جستجوی آنلاین</a:t>
            </a:r>
            <a:endParaRPr lang="en-US" sz="1090" dirty="0"/>
          </a:p>
        </p:txBody>
      </p:sp>
      <p:sp>
        <p:nvSpPr>
          <p:cNvPr id="7" name="Text 3"/>
          <p:cNvSpPr/>
          <p:nvPr/>
        </p:nvSpPr>
        <p:spPr>
          <a:xfrm>
            <a:off x="4386542" y="1821879"/>
            <a:ext cx="3557308" cy="1657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5B7C99"/>
                </a:solidFill>
              </a:rPr>
              <a:t>اطلاعات ضد و نقیض و غیرقابل اعتماد که منجر به افزایش اضطراب می‌شود.</a:t>
            </a:r>
            <a:endParaRPr lang="en-US" sz="834" dirty="0"/>
          </a:p>
        </p:txBody>
      </p:sp>
      <p:sp>
        <p:nvSpPr>
          <p:cNvPr id="8" name="Shape 4"/>
          <p:cNvSpPr/>
          <p:nvPr/>
        </p:nvSpPr>
        <p:spPr>
          <a:xfrm>
            <a:off x="8058150" y="2030471"/>
            <a:ext cx="314325" cy="314325"/>
          </a:xfrm>
          <a:prstGeom prst="rect">
            <a:avLst/>
          </a:prstGeom>
          <a:solidFill>
            <a:srgbClr val="5B7C99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086" y="2109053"/>
            <a:ext cx="196453" cy="1571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766807" y="2187634"/>
            <a:ext cx="317704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D3E50"/>
                </a:solidFill>
              </a:rPr>
              <a:t>مشاوره‌های غیرعلمی</a:t>
            </a:r>
            <a:endParaRPr lang="en-US" sz="1090" dirty="0"/>
          </a:p>
        </p:txBody>
      </p:sp>
      <p:sp>
        <p:nvSpPr>
          <p:cNvPr id="11" name="Text 6"/>
          <p:cNvSpPr/>
          <p:nvPr/>
        </p:nvSpPr>
        <p:spPr>
          <a:xfrm>
            <a:off x="4766807" y="2430521"/>
            <a:ext cx="3177043" cy="1657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5B7C99"/>
                </a:solidFill>
              </a:rPr>
              <a:t>تکیه بر توصیه‌های اطرافیان و ریسک استفاده از راه‌حل‌های نامناسب.</a:t>
            </a:r>
            <a:endParaRPr lang="en-US" sz="834" dirty="0"/>
          </a:p>
        </p:txBody>
      </p:sp>
      <p:sp>
        <p:nvSpPr>
          <p:cNvPr id="12" name="Shape 7"/>
          <p:cNvSpPr/>
          <p:nvPr/>
        </p:nvSpPr>
        <p:spPr>
          <a:xfrm>
            <a:off x="8058150" y="2639113"/>
            <a:ext cx="314325" cy="314325"/>
          </a:xfrm>
          <a:prstGeom prst="rect">
            <a:avLst/>
          </a:prstGeom>
          <a:solidFill>
            <a:srgbClr val="5B7C99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909" y="2717695"/>
            <a:ext cx="176808" cy="15716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636433" y="2796276"/>
            <a:ext cx="330741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D3E50"/>
                </a:solidFill>
              </a:rPr>
              <a:t>خرید اشتباه دارو</a:t>
            </a:r>
            <a:endParaRPr lang="en-US" sz="1090" dirty="0"/>
          </a:p>
        </p:txBody>
      </p:sp>
      <p:sp>
        <p:nvSpPr>
          <p:cNvPr id="15" name="Text 9"/>
          <p:cNvSpPr/>
          <p:nvPr/>
        </p:nvSpPr>
        <p:spPr>
          <a:xfrm>
            <a:off x="4636433" y="3039163"/>
            <a:ext cx="3307417" cy="1657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5B7C99"/>
                </a:solidFill>
              </a:rPr>
              <a:t>مراجعه به داروخانه بدون مشاوره تخصصی و خرید داروهای غیرضروری.</a:t>
            </a:r>
            <a:endParaRPr lang="en-US" sz="834" dirty="0"/>
          </a:p>
        </p:txBody>
      </p:sp>
      <p:sp>
        <p:nvSpPr>
          <p:cNvPr id="16" name="Shape 10"/>
          <p:cNvSpPr/>
          <p:nvPr/>
        </p:nvSpPr>
        <p:spPr>
          <a:xfrm>
            <a:off x="8058150" y="3247755"/>
            <a:ext cx="314325" cy="314325"/>
          </a:xfrm>
          <a:prstGeom prst="rect">
            <a:avLst/>
          </a:prstGeom>
          <a:solidFill>
            <a:srgbClr val="5B7C99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909" y="3326336"/>
            <a:ext cx="176808" cy="15716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4706727" y="3404918"/>
            <a:ext cx="32371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D3E50"/>
                </a:solidFill>
              </a:rPr>
              <a:t>اتلاف منابع درمانی</a:t>
            </a:r>
            <a:endParaRPr lang="en-US" sz="1090" dirty="0"/>
          </a:p>
        </p:txBody>
      </p:sp>
      <p:sp>
        <p:nvSpPr>
          <p:cNvPr id="19" name="Text 12"/>
          <p:cNvSpPr/>
          <p:nvPr/>
        </p:nvSpPr>
        <p:spPr>
          <a:xfrm>
            <a:off x="4706727" y="3647805"/>
            <a:ext cx="3237123" cy="1657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5B7C99"/>
                </a:solidFill>
              </a:rPr>
              <a:t>مراجعه به پزشک برای مسائل جزئی و اشغال ظرفیت سیستم درمانی.</a:t>
            </a:r>
            <a:endParaRPr lang="en-US" sz="834" dirty="0"/>
          </a:p>
        </p:txBody>
      </p:sp>
      <p:sp>
        <p:nvSpPr>
          <p:cNvPr id="20" name="Text 13"/>
          <p:cNvSpPr/>
          <p:nvPr/>
        </p:nvSpPr>
        <p:spPr>
          <a:xfrm>
            <a:off x="4086225" y="3927835"/>
            <a:ext cx="4572000" cy="239316"/>
          </a:xfrm>
          <a:prstGeom prst="rect">
            <a:avLst/>
          </a:prstGeom>
          <a:noFill/>
          <a:ln/>
        </p:spPr>
        <p:txBody>
          <a:bodyPr wrap="square" lIns="0" tIns="68072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88B04B"/>
                </a:solidFill>
              </a:rPr>
              <a:t>نتیجه نهایی: فرآیندی پر از استرس و بی‌اعتمادی برای مسائلی که باید ساده حل شوند.</a:t>
            </a:r>
            <a:endParaRPr lang="en-US" sz="885" dirty="0"/>
          </a:p>
        </p:txBody>
      </p:sp>
      <p:sp>
        <p:nvSpPr>
          <p:cNvPr id="21" name="Shape 14"/>
          <p:cNvSpPr/>
          <p:nvPr/>
        </p:nvSpPr>
        <p:spPr>
          <a:xfrm>
            <a:off x="-57150" y="57150"/>
            <a:ext cx="4143375" cy="5143500"/>
          </a:xfrm>
          <a:prstGeom prst="rect">
            <a:avLst/>
          </a:prstGeom>
          <a:solidFill>
            <a:srgbClr val="2D3E50"/>
          </a:solidFill>
          <a:ln/>
        </p:spPr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-57150" y="628650"/>
            <a:ext cx="4143375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57150"/>
            <a:ext cx="90297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57150" y="658062"/>
            <a:ext cx="8572500" cy="350044"/>
          </a:xfrm>
          <a:prstGeom prst="rect">
            <a:avLst/>
          </a:prstGeom>
          <a:noFill/>
          <a:ln/>
        </p:spPr>
        <p:txBody>
          <a:bodyPr wrap="none" lIns="0" tIns="0" rIns="170053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2D3E50"/>
                </a:solidFill>
              </a:rPr>
              <a:t>آروم‌شو: راهنمای هوشمند و یکپارچه شما برای سلامت روزمره</a:t>
            </a:r>
            <a:endParaRPr lang="en-US" sz="1808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206" y="1316124"/>
            <a:ext cx="200025" cy="2000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036094" y="1716174"/>
            <a:ext cx="56721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D3E50"/>
                </a:solidFill>
              </a:rPr>
              <a:t>ارزیاب هوشمند علائم</a:t>
            </a:r>
            <a:endParaRPr lang="en-US" sz="1090" dirty="0"/>
          </a:p>
        </p:txBody>
      </p:sp>
      <p:sp>
        <p:nvSpPr>
          <p:cNvPr id="6" name="Text 2"/>
          <p:cNvSpPr/>
          <p:nvPr/>
        </p:nvSpPr>
        <p:spPr>
          <a:xfrm>
            <a:off x="3036094" y="2044787"/>
            <a:ext cx="567213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5B7C99"/>
                </a:solidFill>
              </a:rPr>
              <a:t>ورود علائم و پیشنهادهای مبتنی بر پروتکل‌های علمی.</a:t>
            </a:r>
            <a:endParaRPr lang="en-US" sz="834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206" y="2461971"/>
            <a:ext cx="200025" cy="2000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036094" y="2862021"/>
            <a:ext cx="56721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D3E50"/>
                </a:solidFill>
              </a:rPr>
              <a:t>محصولات گیاهی معتبر</a:t>
            </a:r>
            <a:endParaRPr lang="en-US" sz="1090" dirty="0"/>
          </a:p>
        </p:txBody>
      </p:sp>
      <p:sp>
        <p:nvSpPr>
          <p:cNvPr id="9" name="Text 4"/>
          <p:cNvSpPr/>
          <p:nvPr/>
        </p:nvSpPr>
        <p:spPr>
          <a:xfrm>
            <a:off x="3036094" y="3190633"/>
            <a:ext cx="567213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5B7C99"/>
                </a:solidFill>
              </a:rPr>
              <a:t>دسترسی به دمنوش‌ها و مکمل‌های تایید شده.</a:t>
            </a:r>
            <a:endParaRPr lang="en-US" sz="834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209" y="3607817"/>
            <a:ext cx="175022" cy="2000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036094" y="4007867"/>
            <a:ext cx="56721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D3E50"/>
                </a:solidFill>
              </a:rPr>
              <a:t>محتوای آموزشی تخصصی</a:t>
            </a:r>
            <a:endParaRPr lang="en-US" sz="1090" dirty="0"/>
          </a:p>
        </p:txBody>
      </p:sp>
      <p:sp>
        <p:nvSpPr>
          <p:cNvPr id="12" name="Text 6"/>
          <p:cNvSpPr/>
          <p:nvPr/>
        </p:nvSpPr>
        <p:spPr>
          <a:xfrm>
            <a:off x="3036094" y="4336479"/>
            <a:ext cx="567213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5B7C99"/>
                </a:solidFill>
              </a:rPr>
              <a:t>مقالات و ویدیوهای کوتاه آموزشی.</a:t>
            </a:r>
            <a:endParaRPr lang="en-US" sz="834" dirty="0"/>
          </a:p>
        </p:txBody>
      </p:sp>
      <p:sp>
        <p:nvSpPr>
          <p:cNvPr id="13" name="Shape 7"/>
          <p:cNvSpPr/>
          <p:nvPr/>
        </p:nvSpPr>
        <p:spPr>
          <a:xfrm>
            <a:off x="2943225" y="4703657"/>
            <a:ext cx="5857875" cy="385763"/>
          </a:xfrm>
          <a:prstGeom prst="rect">
            <a:avLst/>
          </a:prstGeom>
          <a:solidFill>
            <a:srgbClr val="2D3E50"/>
          </a:solidFill>
          <a:ln/>
        </p:spPr>
      </p:sp>
      <p:sp>
        <p:nvSpPr>
          <p:cNvPr id="14" name="Text 8"/>
          <p:cNvSpPr/>
          <p:nvPr/>
        </p:nvSpPr>
        <p:spPr>
          <a:xfrm>
            <a:off x="2943225" y="4703657"/>
            <a:ext cx="5857875" cy="385763"/>
          </a:xfrm>
          <a:prstGeom prst="rect">
            <a:avLst/>
          </a:prstGeom>
          <a:noFill/>
          <a:ln/>
        </p:spPr>
        <p:txBody>
          <a:bodyPr wrap="square" lIns="0" tIns="85090" rIns="204089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ارزش اصلی: یک مسیر درمانی کم‌خطر و قابل اعتماد برای مشکلات رایج.</a:t>
            </a:r>
            <a:endParaRPr lang="en-US" sz="987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8" y="1237543"/>
            <a:ext cx="2286000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60254" y="581769"/>
            <a:ext cx="5397996" cy="640035"/>
          </a:xfrm>
          <a:prstGeom prst="rect">
            <a:avLst/>
          </a:prstGeom>
          <a:noFill/>
          <a:ln/>
        </p:spPr>
        <p:txBody>
          <a:bodyPr wrap="square" lIns="0" tIns="0" rIns="170053" bIns="0" rtlCol="0" anchor="t">
            <a:spAutoFit/>
          </a:bodyPr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2" b="1" dirty="0">
                <a:solidFill>
                  <a:srgbClr val="2D3E50"/>
                </a:solidFill>
              </a:rPr>
              <a:t>ما یک بازار بزرگ، رو به رشد و تشنه نوآوری را هدف گرفته‌ایم</a:t>
            </a:r>
            <a:endParaRPr lang="en-US" sz="1602" dirty="0"/>
          </a:p>
        </p:txBody>
      </p:sp>
      <p:sp>
        <p:nvSpPr>
          <p:cNvPr id="4" name="Text 1"/>
          <p:cNvSpPr/>
          <p:nvPr/>
        </p:nvSpPr>
        <p:spPr>
          <a:xfrm>
            <a:off x="6366421" y="1471836"/>
            <a:ext cx="2370386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88B04B"/>
                </a:solidFill>
              </a:rPr>
              <a:t>۱۵.۲ میلیارد دلار</a:t>
            </a:r>
            <a:endParaRPr lang="en-US" sz="1397" dirty="0"/>
          </a:p>
        </p:txBody>
      </p:sp>
      <p:sp>
        <p:nvSpPr>
          <p:cNvPr id="5" name="Text 2"/>
          <p:cNvSpPr/>
          <p:nvPr/>
        </p:nvSpPr>
        <p:spPr>
          <a:xfrm>
            <a:off x="6366421" y="1780803"/>
            <a:ext cx="23703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5B7C99"/>
                </a:solidFill>
              </a:rPr>
              <a:t>بازار سلامت ایران (۲۰۲۴)</a:t>
            </a:r>
            <a:endParaRPr lang="en-US" sz="834" dirty="0"/>
          </a:p>
        </p:txBody>
      </p:sp>
      <p:sp>
        <p:nvSpPr>
          <p:cNvPr id="6" name="Text 3"/>
          <p:cNvSpPr/>
          <p:nvPr/>
        </p:nvSpPr>
        <p:spPr>
          <a:xfrm>
            <a:off x="3581698" y="1471836"/>
            <a:ext cx="2370386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88B04B"/>
                </a:solidFill>
              </a:rPr>
              <a:t>۴.۶٪ CAGR</a:t>
            </a:r>
            <a:endParaRPr lang="en-US" sz="1397" dirty="0"/>
          </a:p>
        </p:txBody>
      </p:sp>
      <p:sp>
        <p:nvSpPr>
          <p:cNvPr id="7" name="Text 4"/>
          <p:cNvSpPr/>
          <p:nvPr/>
        </p:nvSpPr>
        <p:spPr>
          <a:xfrm>
            <a:off x="3581698" y="1780803"/>
            <a:ext cx="23703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5B7C99"/>
                </a:solidFill>
              </a:rPr>
              <a:t>نرخ رشد سالانه مرکب</a:t>
            </a:r>
            <a:endParaRPr lang="en-US" sz="834" dirty="0"/>
          </a:p>
        </p:txBody>
      </p:sp>
      <p:sp>
        <p:nvSpPr>
          <p:cNvPr id="8" name="Shape 5"/>
          <p:cNvSpPr/>
          <p:nvPr/>
        </p:nvSpPr>
        <p:spPr>
          <a:xfrm>
            <a:off x="8143875" y="2221929"/>
            <a:ext cx="714375" cy="492919"/>
          </a:xfrm>
          <a:prstGeom prst="rect">
            <a:avLst/>
          </a:prstGeom>
          <a:solidFill>
            <a:srgbClr val="5B7C99"/>
          </a:solidFill>
          <a:ln/>
        </p:spPr>
      </p:sp>
      <p:sp>
        <p:nvSpPr>
          <p:cNvPr id="9" name="Text 6"/>
          <p:cNvSpPr/>
          <p:nvPr/>
        </p:nvSpPr>
        <p:spPr>
          <a:xfrm>
            <a:off x="8143875" y="2221929"/>
            <a:ext cx="714375" cy="492919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بخش بازار</a:t>
            </a:r>
            <a:endParaRPr lang="en-US" sz="885" dirty="0"/>
          </a:p>
        </p:txBody>
      </p:sp>
      <p:sp>
        <p:nvSpPr>
          <p:cNvPr id="10" name="Shape 7"/>
          <p:cNvSpPr/>
          <p:nvPr/>
        </p:nvSpPr>
        <p:spPr>
          <a:xfrm>
            <a:off x="7143750" y="2221929"/>
            <a:ext cx="1000125" cy="492919"/>
          </a:xfrm>
          <a:prstGeom prst="rect">
            <a:avLst/>
          </a:prstGeom>
          <a:solidFill>
            <a:srgbClr val="5B7C99"/>
          </a:solidFill>
          <a:ln/>
        </p:spPr>
      </p:sp>
      <p:sp>
        <p:nvSpPr>
          <p:cNvPr id="11" name="Text 8"/>
          <p:cNvSpPr/>
          <p:nvPr/>
        </p:nvSpPr>
        <p:spPr>
          <a:xfrm>
            <a:off x="7143750" y="2221929"/>
            <a:ext cx="1000125" cy="492919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اندازه</a:t>
            </a:r>
            <a:endParaRPr lang="en-US" sz="885" dirty="0"/>
          </a:p>
        </p:txBody>
      </p:sp>
      <p:sp>
        <p:nvSpPr>
          <p:cNvPr id="12" name="Shape 9"/>
          <p:cNvSpPr/>
          <p:nvPr/>
        </p:nvSpPr>
        <p:spPr>
          <a:xfrm>
            <a:off x="3460254" y="2221929"/>
            <a:ext cx="3683496" cy="492919"/>
          </a:xfrm>
          <a:prstGeom prst="rect">
            <a:avLst/>
          </a:prstGeom>
          <a:solidFill>
            <a:srgbClr val="5B7C99"/>
          </a:solidFill>
          <a:ln/>
        </p:spPr>
      </p:sp>
      <p:sp>
        <p:nvSpPr>
          <p:cNvPr id="13" name="Text 10"/>
          <p:cNvSpPr/>
          <p:nvPr/>
        </p:nvSpPr>
        <p:spPr>
          <a:xfrm>
            <a:off x="3460254" y="2221929"/>
            <a:ext cx="3683496" cy="492919"/>
          </a:xfrm>
          <a:prstGeom prst="rect">
            <a:avLst/>
          </a:prstGeom>
          <a:noFill/>
          <a:ln/>
        </p:spPr>
        <p:txBody>
          <a:bodyPr wrap="square" lIns="102108" tIns="85090" rIns="102108" bIns="85090" rtlCol="0" anchor="ctr">
            <a:spAutoFit/>
          </a:bodyPr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توضیحات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8143875" y="2714848"/>
            <a:ext cx="714375" cy="30182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D3E50"/>
                </a:solidFill>
              </a:rPr>
              <a:t>TAM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7143750" y="2714848"/>
            <a:ext cx="1000125" cy="30182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88B04B"/>
                </a:solidFill>
              </a:rPr>
              <a:t>۵۰ میلیون</a:t>
            </a:r>
            <a:endParaRPr lang="en-US" sz="784" dirty="0"/>
          </a:p>
        </p:txBody>
      </p:sp>
      <p:sp>
        <p:nvSpPr>
          <p:cNvPr id="16" name="Text 13"/>
          <p:cNvSpPr/>
          <p:nvPr/>
        </p:nvSpPr>
        <p:spPr>
          <a:xfrm>
            <a:off x="3460254" y="2714848"/>
            <a:ext cx="3683496" cy="301823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E50"/>
                </a:solidFill>
              </a:rPr>
              <a:t>جمعیت شهری ۱۸ تا ۵۵ سال با مشکلات سلامتی عمومی.</a:t>
            </a:r>
            <a:endParaRPr lang="en-US" sz="834" dirty="0"/>
          </a:p>
        </p:txBody>
      </p:sp>
      <p:sp>
        <p:nvSpPr>
          <p:cNvPr id="17" name="Shape 14"/>
          <p:cNvSpPr/>
          <p:nvPr/>
        </p:nvSpPr>
        <p:spPr>
          <a:xfrm>
            <a:off x="3460254" y="3016672"/>
            <a:ext cx="5397996" cy="305395"/>
          </a:xfrm>
          <a:prstGeom prst="rect">
            <a:avLst/>
          </a:prstGeom>
          <a:solidFill>
            <a:srgbClr val="5B7C99">
              <a:alpha val="5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8143875" y="3016672"/>
            <a:ext cx="714375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D3E50"/>
                </a:solidFill>
              </a:rPr>
              <a:t>SAM</a:t>
            </a:r>
            <a:endParaRPr lang="en-US" sz="784" dirty="0"/>
          </a:p>
        </p:txBody>
      </p:sp>
      <p:sp>
        <p:nvSpPr>
          <p:cNvPr id="19" name="Text 16"/>
          <p:cNvSpPr/>
          <p:nvPr/>
        </p:nvSpPr>
        <p:spPr>
          <a:xfrm>
            <a:off x="7143750" y="3016672"/>
            <a:ext cx="1000125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88B04B"/>
                </a:solidFill>
              </a:rPr>
              <a:t>۱۵ میلیون</a:t>
            </a:r>
            <a:endParaRPr lang="en-US" sz="784" dirty="0"/>
          </a:p>
        </p:txBody>
      </p:sp>
      <p:sp>
        <p:nvSpPr>
          <p:cNvPr id="20" name="Text 17"/>
          <p:cNvSpPr/>
          <p:nvPr/>
        </p:nvSpPr>
        <p:spPr>
          <a:xfrm>
            <a:off x="3460254" y="3016672"/>
            <a:ext cx="3683496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E50"/>
                </a:solidFill>
              </a:rPr>
              <a:t>کاربران فعال اینترنت جویای خدمات سلامت دیجیتال.</a:t>
            </a:r>
            <a:endParaRPr lang="en-US" sz="834" dirty="0"/>
          </a:p>
        </p:txBody>
      </p:sp>
      <p:sp>
        <p:nvSpPr>
          <p:cNvPr id="21" name="Text 18"/>
          <p:cNvSpPr/>
          <p:nvPr/>
        </p:nvSpPr>
        <p:spPr>
          <a:xfrm>
            <a:off x="8143875" y="3322067"/>
            <a:ext cx="714375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D3E50"/>
                </a:solidFill>
              </a:rPr>
              <a:t>SOM</a:t>
            </a:r>
            <a:endParaRPr lang="en-US" sz="784" dirty="0"/>
          </a:p>
        </p:txBody>
      </p:sp>
      <p:sp>
        <p:nvSpPr>
          <p:cNvPr id="22" name="Text 19"/>
          <p:cNvSpPr/>
          <p:nvPr/>
        </p:nvSpPr>
        <p:spPr>
          <a:xfrm>
            <a:off x="7143750" y="3322067"/>
            <a:ext cx="1000125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88B04B"/>
                </a:solidFill>
              </a:rPr>
              <a:t>۵۰۰,۰۰۰</a:t>
            </a:r>
            <a:endParaRPr lang="en-US" sz="784" dirty="0"/>
          </a:p>
        </p:txBody>
      </p:sp>
      <p:sp>
        <p:nvSpPr>
          <p:cNvPr id="23" name="Text 20"/>
          <p:cNvSpPr/>
          <p:nvPr/>
        </p:nvSpPr>
        <p:spPr>
          <a:xfrm>
            <a:off x="3460254" y="3322067"/>
            <a:ext cx="3683496" cy="30539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2D3E50"/>
                </a:solidFill>
              </a:rPr>
              <a:t>هدف‌گذاری جذب کاربر فعال در ۳ سال اول فعالیت.</a:t>
            </a:r>
            <a:endParaRPr lang="en-US" sz="834" dirty="0"/>
          </a:p>
        </p:txBody>
      </p:sp>
      <p:sp>
        <p:nvSpPr>
          <p:cNvPr id="24" name="Shape 21"/>
          <p:cNvSpPr/>
          <p:nvPr/>
        </p:nvSpPr>
        <p:spPr>
          <a:xfrm>
            <a:off x="0" y="0"/>
            <a:ext cx="3460254" cy="5143500"/>
          </a:xfrm>
          <a:prstGeom prst="rect">
            <a:avLst/>
          </a:prstGeom>
          <a:solidFill>
            <a:srgbClr val="2D3E50"/>
          </a:solidFill>
          <a:ln/>
        </p:spPr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229939" y="1547878"/>
            <a:ext cx="3000375" cy="20477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37930" y="581769"/>
            <a:ext cx="5363170" cy="312539"/>
          </a:xfrm>
          <a:prstGeom prst="rect">
            <a:avLst/>
          </a:prstGeom>
          <a:noFill/>
          <a:ln/>
        </p:spPr>
        <p:txBody>
          <a:bodyPr wrap="none" lIns="0" tIns="0" rIns="170053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2D3E50"/>
                </a:solidFill>
              </a:rPr>
              <a:t>یک تجربه کاربری ساده و یکپارچه برای مدیریت سلامت</a:t>
            </a:r>
            <a:endParaRPr lang="en-US" sz="1602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931" y="1267569"/>
            <a:ext cx="128588" cy="1285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80458" y="1244352"/>
            <a:ext cx="124203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D3E50"/>
                </a:solidFill>
              </a:rPr>
              <a:t>موتور توصیه‌گر هوشمند</a:t>
            </a:r>
            <a:endParaRPr lang="en-US" sz="885" dirty="0"/>
          </a:p>
        </p:txBody>
      </p:sp>
      <p:sp>
        <p:nvSpPr>
          <p:cNvPr id="6" name="Text 2"/>
          <p:cNvSpPr/>
          <p:nvPr/>
        </p:nvSpPr>
        <p:spPr>
          <a:xfrm>
            <a:off x="6233815" y="1462236"/>
            <a:ext cx="2488704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5B7C99"/>
                </a:solidFill>
              </a:rPr>
              <a:t>استفاده از الگوریتم‌های یادگیری ماشین برای پیشنهاد راهکارهای مرتبط بر اساس علائم کاربر.</a:t>
            </a:r>
            <a:endParaRPr lang="en-US" sz="727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554" y="1267569"/>
            <a:ext cx="144661" cy="1285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513148" y="1244352"/>
            <a:ext cx="127596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D3E50"/>
                </a:solidFill>
              </a:rPr>
              <a:t>فروشگاه آنلاین تخصصی</a:t>
            </a:r>
            <a:endParaRPr lang="en-US" sz="885" dirty="0"/>
          </a:p>
        </p:txBody>
      </p:sp>
      <p:sp>
        <p:nvSpPr>
          <p:cNvPr id="9" name="Text 4"/>
          <p:cNvSpPr/>
          <p:nvPr/>
        </p:nvSpPr>
        <p:spPr>
          <a:xfrm>
            <a:off x="3516511" y="1462236"/>
            <a:ext cx="2488704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5B7C99"/>
                </a:solidFill>
              </a:rPr>
              <a:t>عرضه محصولات گیاهی و مکمل‌های دارای مجوز با انتخاب دقیق متناسب با نیاز کاربر.</a:t>
            </a:r>
            <a:endParaRPr lang="en-US" sz="727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858" y="2036918"/>
            <a:ext cx="144661" cy="1285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42966" y="2013700"/>
            <a:ext cx="116345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D3E50"/>
                </a:solidFill>
              </a:rPr>
              <a:t>کتابخانه محتوای علمی</a:t>
            </a:r>
            <a:endParaRPr lang="en-US" sz="885" dirty="0"/>
          </a:p>
        </p:txBody>
      </p:sp>
      <p:sp>
        <p:nvSpPr>
          <p:cNvPr id="12" name="Text 6"/>
          <p:cNvSpPr/>
          <p:nvPr/>
        </p:nvSpPr>
        <p:spPr>
          <a:xfrm>
            <a:off x="6233815" y="2231585"/>
            <a:ext cx="2488704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5B7C99"/>
                </a:solidFill>
              </a:rPr>
              <a:t>مقالات و ویدیوهای آموزشی تهیه شده توسط تیم پزشکی به زبان ساده و کاربردی.</a:t>
            </a:r>
            <a:endParaRPr lang="en-US" sz="727" dirty="0"/>
          </a:p>
        </p:txBody>
      </p:sp>
      <p:sp>
        <p:nvSpPr>
          <p:cNvPr id="13" name="Text 7"/>
          <p:cNvSpPr/>
          <p:nvPr/>
        </p:nvSpPr>
        <p:spPr>
          <a:xfrm>
            <a:off x="4841760" y="2013700"/>
            <a:ext cx="10920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D3E50"/>
                </a:solidFill>
              </a:rPr>
              <a:t>ماژول مشاوره آنلاین</a:t>
            </a:r>
            <a:endParaRPr lang="en-US" sz="885" dirty="0"/>
          </a:p>
        </p:txBody>
      </p:sp>
      <p:sp>
        <p:nvSpPr>
          <p:cNvPr id="14" name="Text 8"/>
          <p:cNvSpPr/>
          <p:nvPr/>
        </p:nvSpPr>
        <p:spPr>
          <a:xfrm>
            <a:off x="3516511" y="2231585"/>
            <a:ext cx="2488704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5B7C99"/>
                </a:solidFill>
              </a:rPr>
              <a:t>امکان ارتباط سریع و مستقیم با مشاوران سلامت و پزشکان عمومی برای راهنمایی بیشتر.</a:t>
            </a:r>
            <a:endParaRPr lang="en-US" sz="727" dirty="0"/>
          </a:p>
        </p:txBody>
      </p:sp>
      <p:sp>
        <p:nvSpPr>
          <p:cNvPr id="15" name="Text 9"/>
          <p:cNvSpPr/>
          <p:nvPr/>
        </p:nvSpPr>
        <p:spPr>
          <a:xfrm>
            <a:off x="3437930" y="2808749"/>
            <a:ext cx="536317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D3E50"/>
                </a:solidFill>
              </a:rPr>
              <a:t>نقشه راه آینده (Roadmap)</a:t>
            </a:r>
            <a:endParaRPr lang="en-US" sz="987" dirty="0"/>
          </a:p>
        </p:txBody>
      </p:sp>
      <p:sp>
        <p:nvSpPr>
          <p:cNvPr id="16" name="Text 10"/>
          <p:cNvSpPr/>
          <p:nvPr/>
        </p:nvSpPr>
        <p:spPr>
          <a:xfrm>
            <a:off x="7013377" y="3060567"/>
            <a:ext cx="1787723" cy="271463"/>
          </a:xfrm>
          <a:prstGeom prst="rect">
            <a:avLst/>
          </a:prstGeom>
          <a:noFill/>
          <a:ln/>
        </p:spPr>
        <p:txBody>
          <a:bodyPr wrap="square" lIns="0" tIns="0" rIns="68072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5B7C99"/>
                </a:solidFill>
              </a:rPr>
              <a:t>فاز ۱:</a:t>
            </a:r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5B7C99"/>
                </a:solidFill>
              </a:rPr>
              <a:t> شخصی‌سازی پیشرفته با هوش </a:t>
            </a:r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5B7C99"/>
                </a:solidFill>
              </a:rPr>
              <a:t>مصنوعی</a:t>
            </a:r>
            <a:endParaRPr lang="en-US" sz="683" dirty="0"/>
          </a:p>
        </p:txBody>
      </p:sp>
      <p:sp>
        <p:nvSpPr>
          <p:cNvPr id="17" name="Text 11"/>
          <p:cNvSpPr/>
          <p:nvPr/>
        </p:nvSpPr>
        <p:spPr>
          <a:xfrm>
            <a:off x="5225653" y="3060567"/>
            <a:ext cx="1787723" cy="271463"/>
          </a:xfrm>
          <a:prstGeom prst="rect">
            <a:avLst/>
          </a:prstGeom>
          <a:noFill/>
          <a:ln/>
        </p:spPr>
        <p:txBody>
          <a:bodyPr wrap="square" lIns="0" tIns="0" rIns="68072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5B7C99"/>
                </a:solidFill>
              </a:rPr>
              <a:t>فاز ۲:</a:t>
            </a:r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5B7C99"/>
                </a:solidFill>
              </a:rPr>
              <a:t> یکپارچه‌سازی با گجت‌های پوشیدنی</a:t>
            </a:r>
            <a:endParaRPr lang="en-US" sz="683" dirty="0"/>
          </a:p>
        </p:txBody>
      </p:sp>
      <p:sp>
        <p:nvSpPr>
          <p:cNvPr id="18" name="Text 12"/>
          <p:cNvSpPr/>
          <p:nvPr/>
        </p:nvSpPr>
        <p:spPr>
          <a:xfrm>
            <a:off x="3437930" y="3060567"/>
            <a:ext cx="1787723" cy="271463"/>
          </a:xfrm>
          <a:prstGeom prst="rect">
            <a:avLst/>
          </a:prstGeom>
          <a:noFill/>
          <a:ln/>
        </p:spPr>
        <p:txBody>
          <a:bodyPr wrap="square" lIns="0" tIns="0" rIns="68072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5B7C99"/>
                </a:solidFill>
              </a:rPr>
              <a:t>فاز ۳:</a:t>
            </a:r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5B7C99"/>
                </a:solidFill>
              </a:rPr>
              <a:t> توسعه اپلیکیشن موبایل (iOS &amp; </a:t>
            </a:r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5B7C99"/>
                </a:solidFill>
              </a:rPr>
              <a:t>Android)</a:t>
            </a:r>
            <a:endParaRPr lang="en-US" sz="683" dirty="0"/>
          </a:p>
        </p:txBody>
      </p:sp>
      <p:sp>
        <p:nvSpPr>
          <p:cNvPr id="19" name="Shape 13"/>
          <p:cNvSpPr/>
          <p:nvPr/>
        </p:nvSpPr>
        <p:spPr>
          <a:xfrm>
            <a:off x="0" y="0"/>
            <a:ext cx="3437930" cy="5143500"/>
          </a:xfrm>
          <a:prstGeom prst="rect">
            <a:avLst/>
          </a:prstGeom>
          <a:solidFill>
            <a:srgbClr val="2D3E50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215" y="857250"/>
            <a:ext cx="28575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57150"/>
            <a:ext cx="90297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57150" y="658062"/>
            <a:ext cx="8572500" cy="350044"/>
          </a:xfrm>
          <a:prstGeom prst="rect">
            <a:avLst/>
          </a:prstGeom>
          <a:noFill/>
          <a:ln/>
        </p:spPr>
        <p:txBody>
          <a:bodyPr wrap="none" lIns="0" tIns="0" rIns="170053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2D3E50"/>
                </a:solidFill>
              </a:rPr>
              <a:t>اعداد اولیه ما نشان‌دهنده علاقه واقعی بازار به آروم‌شو است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4693444" y="1244687"/>
            <a:ext cx="3686175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88B04B"/>
                </a:solidFill>
              </a:rPr>
              <a:t>۲,۵۰۰+</a:t>
            </a:r>
            <a:endParaRPr lang="en-US" sz="2436" dirty="0"/>
          </a:p>
        </p:txBody>
      </p:sp>
      <p:sp>
        <p:nvSpPr>
          <p:cNvPr id="5" name="Text 2"/>
          <p:cNvSpPr/>
          <p:nvPr/>
        </p:nvSpPr>
        <p:spPr>
          <a:xfrm>
            <a:off x="4693444" y="1753679"/>
            <a:ext cx="36861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D3E50"/>
                </a:solidFill>
              </a:rPr>
              <a:t>کاربران ثبت‌نام شده</a:t>
            </a:r>
            <a:endParaRPr lang="en-US" sz="1090" dirty="0"/>
          </a:p>
        </p:txBody>
      </p:sp>
      <p:sp>
        <p:nvSpPr>
          <p:cNvPr id="6" name="Text 3"/>
          <p:cNvSpPr/>
          <p:nvPr/>
        </p:nvSpPr>
        <p:spPr>
          <a:xfrm>
            <a:off x="4693444" y="1996567"/>
            <a:ext cx="36861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5B7C99"/>
                </a:solidFill>
              </a:rPr>
              <a:t>در ۳ ماه اول</a:t>
            </a:r>
            <a:endParaRPr lang="en-US" sz="834" dirty="0"/>
          </a:p>
        </p:txBody>
      </p:sp>
      <p:sp>
        <p:nvSpPr>
          <p:cNvPr id="7" name="Text 4"/>
          <p:cNvSpPr/>
          <p:nvPr/>
        </p:nvSpPr>
        <p:spPr>
          <a:xfrm>
            <a:off x="650081" y="1244687"/>
            <a:ext cx="3686175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88B04B"/>
                </a:solidFill>
              </a:rPr>
              <a:t>۲۵٪</a:t>
            </a:r>
            <a:endParaRPr lang="en-US" sz="2436" dirty="0"/>
          </a:p>
        </p:txBody>
      </p:sp>
      <p:sp>
        <p:nvSpPr>
          <p:cNvPr id="8" name="Text 5"/>
          <p:cNvSpPr/>
          <p:nvPr/>
        </p:nvSpPr>
        <p:spPr>
          <a:xfrm>
            <a:off x="650081" y="1753679"/>
            <a:ext cx="36861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D3E50"/>
                </a:solidFill>
              </a:rPr>
              <a:t>نرخ رشد ماهانه</a:t>
            </a:r>
            <a:endParaRPr lang="en-US" sz="1090" dirty="0"/>
          </a:p>
        </p:txBody>
      </p:sp>
      <p:sp>
        <p:nvSpPr>
          <p:cNvPr id="9" name="Text 6"/>
          <p:cNvSpPr/>
          <p:nvPr/>
        </p:nvSpPr>
        <p:spPr>
          <a:xfrm>
            <a:off x="650081" y="1996567"/>
            <a:ext cx="36861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5B7C99"/>
                </a:solidFill>
              </a:rPr>
              <a:t>افزایش جذب کاربران</a:t>
            </a:r>
            <a:endParaRPr lang="en-US" sz="834" dirty="0"/>
          </a:p>
        </p:txBody>
      </p:sp>
      <p:sp>
        <p:nvSpPr>
          <p:cNvPr id="10" name="Text 7"/>
          <p:cNvSpPr/>
          <p:nvPr/>
        </p:nvSpPr>
        <p:spPr>
          <a:xfrm>
            <a:off x="4693444" y="2294818"/>
            <a:ext cx="3686175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88B04B"/>
                </a:solidFill>
              </a:rPr>
              <a:t>۱۵ میلیون</a:t>
            </a:r>
            <a:endParaRPr lang="en-US" sz="2436" dirty="0"/>
          </a:p>
        </p:txBody>
      </p:sp>
      <p:sp>
        <p:nvSpPr>
          <p:cNvPr id="11" name="Text 8"/>
          <p:cNvSpPr/>
          <p:nvPr/>
        </p:nvSpPr>
        <p:spPr>
          <a:xfrm>
            <a:off x="4693444" y="2803810"/>
            <a:ext cx="36861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D3E50"/>
                </a:solidFill>
              </a:rPr>
              <a:t>درآمد ماهانه (تومان)</a:t>
            </a:r>
            <a:endParaRPr lang="en-US" sz="1090" dirty="0"/>
          </a:p>
        </p:txBody>
      </p:sp>
      <p:sp>
        <p:nvSpPr>
          <p:cNvPr id="12" name="Text 9"/>
          <p:cNvSpPr/>
          <p:nvPr/>
        </p:nvSpPr>
        <p:spPr>
          <a:xfrm>
            <a:off x="4693444" y="3046698"/>
            <a:ext cx="36861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5B7C99"/>
                </a:solidFill>
              </a:rPr>
              <a:t>فاز اولیه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650081" y="2294818"/>
            <a:ext cx="3686175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88B04B"/>
                </a:solidFill>
              </a:rPr>
              <a:t>۱۲٪</a:t>
            </a:r>
            <a:endParaRPr lang="en-US" sz="2436" dirty="0"/>
          </a:p>
        </p:txBody>
      </p:sp>
      <p:sp>
        <p:nvSpPr>
          <p:cNvPr id="14" name="Text 11"/>
          <p:cNvSpPr/>
          <p:nvPr/>
        </p:nvSpPr>
        <p:spPr>
          <a:xfrm>
            <a:off x="650081" y="2803810"/>
            <a:ext cx="36861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2D3E50"/>
                </a:solidFill>
              </a:rPr>
              <a:t>نرخ تبدیل (Conversion)</a:t>
            </a:r>
            <a:endParaRPr lang="en-US" sz="1090" dirty="0"/>
          </a:p>
        </p:txBody>
      </p:sp>
      <p:sp>
        <p:nvSpPr>
          <p:cNvPr id="15" name="Text 12"/>
          <p:cNvSpPr/>
          <p:nvPr/>
        </p:nvSpPr>
        <p:spPr>
          <a:xfrm>
            <a:off x="650081" y="3046698"/>
            <a:ext cx="36861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5B7C99"/>
                </a:solidFill>
              </a:rPr>
              <a:t>بازدیدکننده به ثبت‌نام</a:t>
            </a:r>
            <a:endParaRPr lang="en-US" sz="834" dirty="0"/>
          </a:p>
        </p:txBody>
      </p:sp>
      <p:sp>
        <p:nvSpPr>
          <p:cNvPr id="16" name="Text 13"/>
          <p:cNvSpPr/>
          <p:nvPr/>
        </p:nvSpPr>
        <p:spPr>
          <a:xfrm>
            <a:off x="514350" y="3337806"/>
            <a:ext cx="7872413" cy="17357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i="1" dirty="0">
                <a:solidFill>
                  <a:srgbClr val="2D3E50"/>
                </a:solidFill>
              </a:rPr>
              <a:t>"بالاخره جایی برای پرسیدن سوالاتم و گرفتن راهنمایی بود. خرید هم راحت بود."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514350" y="3554239"/>
            <a:ext cx="78724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88B04B"/>
                </a:solidFill>
              </a:rPr>
              <a:t>- کاربر آروم‌شو</a:t>
            </a:r>
            <a:endParaRPr lang="en-US" sz="78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57150"/>
            <a:ext cx="90297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57150" y="658062"/>
            <a:ext cx="8572500" cy="350044"/>
          </a:xfrm>
          <a:prstGeom prst="rect">
            <a:avLst/>
          </a:prstGeom>
          <a:noFill/>
          <a:ln/>
        </p:spPr>
        <p:txBody>
          <a:bodyPr wrap="none" lIns="0" tIns="0" rIns="170053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2D3E50"/>
                </a:solidFill>
              </a:rPr>
              <a:t>مدل درآمدی متنوع و مقیاس‌پذیر برای تضمین پایداری مالی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7526387" y="1237543"/>
            <a:ext cx="1131838" cy="260747"/>
          </a:xfrm>
          <a:prstGeom prst="rect">
            <a:avLst/>
          </a:prstGeom>
          <a:solidFill>
            <a:srgbClr val="2D3E50"/>
          </a:solidFill>
          <a:ln/>
        </p:spPr>
      </p:sp>
      <p:sp>
        <p:nvSpPr>
          <p:cNvPr id="5" name="Text 2"/>
          <p:cNvSpPr/>
          <p:nvPr/>
        </p:nvSpPr>
        <p:spPr>
          <a:xfrm>
            <a:off x="7526387" y="1237543"/>
            <a:ext cx="1131838" cy="260747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جریان درآمدی</a:t>
            </a:r>
            <a:endParaRPr lang="en-US" sz="885" dirty="0"/>
          </a:p>
        </p:txBody>
      </p:sp>
      <p:sp>
        <p:nvSpPr>
          <p:cNvPr id="6" name="Shape 3"/>
          <p:cNvSpPr/>
          <p:nvPr/>
        </p:nvSpPr>
        <p:spPr>
          <a:xfrm>
            <a:off x="3944103" y="1237543"/>
            <a:ext cx="3582284" cy="260747"/>
          </a:xfrm>
          <a:prstGeom prst="rect">
            <a:avLst/>
          </a:prstGeom>
          <a:solidFill>
            <a:srgbClr val="2D3E50"/>
          </a:solidFill>
          <a:ln/>
        </p:spPr>
      </p:sp>
      <p:sp>
        <p:nvSpPr>
          <p:cNvPr id="7" name="Text 4"/>
          <p:cNvSpPr/>
          <p:nvPr/>
        </p:nvSpPr>
        <p:spPr>
          <a:xfrm>
            <a:off x="3944103" y="1237543"/>
            <a:ext cx="3582284" cy="260747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توضیحات</a:t>
            </a:r>
            <a:endParaRPr lang="en-US" sz="885" dirty="0"/>
          </a:p>
        </p:txBody>
      </p:sp>
      <p:sp>
        <p:nvSpPr>
          <p:cNvPr id="8" name="Shape 5"/>
          <p:cNvSpPr/>
          <p:nvPr/>
        </p:nvSpPr>
        <p:spPr>
          <a:xfrm>
            <a:off x="3514725" y="1237543"/>
            <a:ext cx="429378" cy="260747"/>
          </a:xfrm>
          <a:prstGeom prst="rect">
            <a:avLst/>
          </a:prstGeom>
          <a:solidFill>
            <a:srgbClr val="2D3E50"/>
          </a:solidFill>
          <a:ln/>
        </p:spPr>
      </p:sp>
      <p:sp>
        <p:nvSpPr>
          <p:cNvPr id="9" name="Text 6"/>
          <p:cNvSpPr/>
          <p:nvPr/>
        </p:nvSpPr>
        <p:spPr>
          <a:xfrm>
            <a:off x="3514725" y="1237543"/>
            <a:ext cx="429378" cy="260747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سهم</a:t>
            </a:r>
            <a:endParaRPr lang="en-US" sz="885" dirty="0"/>
          </a:p>
        </p:txBody>
      </p:sp>
      <p:sp>
        <p:nvSpPr>
          <p:cNvPr id="10" name="Text 7"/>
          <p:cNvSpPr/>
          <p:nvPr/>
        </p:nvSpPr>
        <p:spPr>
          <a:xfrm>
            <a:off x="7840907" y="1542938"/>
            <a:ext cx="7744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2D3E50"/>
                </a:solidFill>
              </a:rPr>
              <a:t>کمیسیون فروش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3944103" y="1498290"/>
            <a:ext cx="3582284" cy="24930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2D3E50"/>
                </a:solidFill>
              </a:rPr>
              <a:t>دریافت ۲۰٪ سهم از فروش محصولات گیاهی و OTC.</a:t>
            </a:r>
            <a:endParaRPr lang="en-US" sz="834" dirty="0"/>
          </a:p>
        </p:txBody>
      </p:sp>
      <p:sp>
        <p:nvSpPr>
          <p:cNvPr id="12" name="Text 9"/>
          <p:cNvSpPr/>
          <p:nvPr/>
        </p:nvSpPr>
        <p:spPr>
          <a:xfrm>
            <a:off x="3514725" y="1498290"/>
            <a:ext cx="429378" cy="249306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88B04B"/>
                </a:solidFill>
              </a:rPr>
              <a:t>۶۵٪</a:t>
            </a:r>
            <a:endParaRPr lang="en-US" sz="784" dirty="0"/>
          </a:p>
        </p:txBody>
      </p:sp>
      <p:sp>
        <p:nvSpPr>
          <p:cNvPr id="13" name="Shape 10"/>
          <p:cNvSpPr/>
          <p:nvPr/>
        </p:nvSpPr>
        <p:spPr>
          <a:xfrm>
            <a:off x="3514725" y="1747596"/>
            <a:ext cx="5143500" cy="252878"/>
          </a:xfrm>
          <a:prstGeom prst="rect">
            <a:avLst/>
          </a:prstGeom>
          <a:solidFill>
            <a:srgbClr val="5B7C99">
              <a:alpha val="5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906987" y="1795816"/>
            <a:ext cx="7083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2D3E50"/>
                </a:solidFill>
              </a:rPr>
              <a:t>اشتراک پرمیوم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3944103" y="1747596"/>
            <a:ext cx="3582284" cy="25287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2D3E50"/>
                </a:solidFill>
              </a:rPr>
              <a:t>خدمات اختصاصی و برنامه‌های سلامت شخصی‌سازی شده.</a:t>
            </a:r>
            <a:endParaRPr lang="en-US" sz="834" dirty="0"/>
          </a:p>
        </p:txBody>
      </p:sp>
      <p:sp>
        <p:nvSpPr>
          <p:cNvPr id="16" name="Text 13"/>
          <p:cNvSpPr/>
          <p:nvPr/>
        </p:nvSpPr>
        <p:spPr>
          <a:xfrm>
            <a:off x="3514725" y="1747596"/>
            <a:ext cx="429378" cy="25287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88B04B"/>
                </a:solidFill>
              </a:rPr>
              <a:t>۱۵٪</a:t>
            </a:r>
            <a:endParaRPr lang="en-US" sz="784" dirty="0"/>
          </a:p>
        </p:txBody>
      </p:sp>
      <p:sp>
        <p:nvSpPr>
          <p:cNvPr id="17" name="Text 14"/>
          <p:cNvSpPr/>
          <p:nvPr/>
        </p:nvSpPr>
        <p:spPr>
          <a:xfrm>
            <a:off x="7964137" y="2048694"/>
            <a:ext cx="6512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2D3E50"/>
                </a:solidFill>
              </a:rPr>
              <a:t>مشاوره آنلاین</a:t>
            </a:r>
            <a:endParaRPr lang="en-US" sz="784" dirty="0"/>
          </a:p>
        </p:txBody>
      </p:sp>
      <p:sp>
        <p:nvSpPr>
          <p:cNvPr id="18" name="Text 15"/>
          <p:cNvSpPr/>
          <p:nvPr/>
        </p:nvSpPr>
        <p:spPr>
          <a:xfrm>
            <a:off x="3944103" y="2000473"/>
            <a:ext cx="3582284" cy="25287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2D3E50"/>
                </a:solidFill>
              </a:rPr>
              <a:t>هزینه ثابت برای هر جلسه مشاوره با متخصصان سلامت.</a:t>
            </a:r>
            <a:endParaRPr lang="en-US" sz="834" dirty="0"/>
          </a:p>
        </p:txBody>
      </p:sp>
      <p:sp>
        <p:nvSpPr>
          <p:cNvPr id="19" name="Text 16"/>
          <p:cNvSpPr/>
          <p:nvPr/>
        </p:nvSpPr>
        <p:spPr>
          <a:xfrm>
            <a:off x="3514725" y="2000473"/>
            <a:ext cx="429378" cy="25287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88B04B"/>
                </a:solidFill>
              </a:rPr>
              <a:t>۱۰٪</a:t>
            </a:r>
            <a:endParaRPr lang="en-US" sz="784" dirty="0"/>
          </a:p>
        </p:txBody>
      </p:sp>
      <p:sp>
        <p:nvSpPr>
          <p:cNvPr id="20" name="Shape 17"/>
          <p:cNvSpPr/>
          <p:nvPr/>
        </p:nvSpPr>
        <p:spPr>
          <a:xfrm>
            <a:off x="3514725" y="2253351"/>
            <a:ext cx="5143500" cy="252878"/>
          </a:xfrm>
          <a:prstGeom prst="rect">
            <a:avLst/>
          </a:prstGeom>
          <a:solidFill>
            <a:srgbClr val="5B7C99">
              <a:alpha val="5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7811216" y="2301571"/>
            <a:ext cx="8041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2D3E50"/>
                </a:solidFill>
              </a:rPr>
              <a:t>همکاری‌های B2B</a:t>
            </a:r>
            <a:endParaRPr lang="en-US" sz="784" dirty="0"/>
          </a:p>
        </p:txBody>
      </p:sp>
      <p:sp>
        <p:nvSpPr>
          <p:cNvPr id="22" name="Text 19"/>
          <p:cNvSpPr/>
          <p:nvPr/>
        </p:nvSpPr>
        <p:spPr>
          <a:xfrm>
            <a:off x="3944103" y="2253351"/>
            <a:ext cx="3582284" cy="25287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2D3E50"/>
                </a:solidFill>
              </a:rPr>
              <a:t>تبلیغات هدفمند و بسته‌های سلامت برای سازمان‌ها.</a:t>
            </a:r>
            <a:endParaRPr lang="en-US" sz="834" dirty="0"/>
          </a:p>
        </p:txBody>
      </p:sp>
      <p:sp>
        <p:nvSpPr>
          <p:cNvPr id="23" name="Text 20"/>
          <p:cNvSpPr/>
          <p:nvPr/>
        </p:nvSpPr>
        <p:spPr>
          <a:xfrm>
            <a:off x="3514725" y="2253351"/>
            <a:ext cx="429378" cy="252878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784" b="1" dirty="0">
                <a:solidFill>
                  <a:srgbClr val="88B04B"/>
                </a:solidFill>
              </a:rPr>
              <a:t>۱۰٪</a:t>
            </a:r>
            <a:endParaRPr lang="en-US" sz="784" dirty="0"/>
          </a:p>
        </p:txBody>
      </p:sp>
      <p:sp>
        <p:nvSpPr>
          <p:cNvPr id="24" name="Text 21"/>
          <p:cNvSpPr/>
          <p:nvPr/>
        </p:nvSpPr>
        <p:spPr>
          <a:xfrm>
            <a:off x="85725" y="1451270"/>
            <a:ext cx="3143250" cy="291108"/>
          </a:xfrm>
          <a:prstGeom prst="rect">
            <a:avLst/>
          </a:prstGeom>
          <a:noFill/>
          <a:ln/>
        </p:spPr>
        <p:txBody>
          <a:bodyPr wrap="none" lIns="0" tIns="0" rIns="0" bIns="51054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D3E50"/>
                </a:solidFill>
              </a:rPr>
              <a:t>اقتصاد واحد (Unit Economics)</a:t>
            </a:r>
            <a:endParaRPr lang="en-US" sz="1193" dirty="0"/>
          </a:p>
        </p:txBody>
      </p:sp>
      <p:sp>
        <p:nvSpPr>
          <p:cNvPr id="25" name="Text 22"/>
          <p:cNvSpPr/>
          <p:nvPr/>
        </p:nvSpPr>
        <p:spPr>
          <a:xfrm>
            <a:off x="1714500" y="1828102"/>
            <a:ext cx="151447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88B04B"/>
                </a:solidFill>
              </a:rPr>
              <a:t>۲۵,۰۰۰ تومان</a:t>
            </a:r>
            <a:endParaRPr lang="en-US" sz="1602" dirty="0"/>
          </a:p>
        </p:txBody>
      </p:sp>
      <p:sp>
        <p:nvSpPr>
          <p:cNvPr id="26" name="Text 23"/>
          <p:cNvSpPr/>
          <p:nvPr/>
        </p:nvSpPr>
        <p:spPr>
          <a:xfrm>
            <a:off x="1714500" y="2169216"/>
            <a:ext cx="15144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5B7C99"/>
                </a:solidFill>
              </a:rPr>
              <a:t>هزینه جذب هر کاربر (CAC)</a:t>
            </a:r>
            <a:endParaRPr lang="en-US" sz="834" dirty="0"/>
          </a:p>
        </p:txBody>
      </p:sp>
      <p:sp>
        <p:nvSpPr>
          <p:cNvPr id="27" name="Text 24"/>
          <p:cNvSpPr/>
          <p:nvPr/>
        </p:nvSpPr>
        <p:spPr>
          <a:xfrm>
            <a:off x="85725" y="1828102"/>
            <a:ext cx="151447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88B04B"/>
                </a:solidFill>
              </a:rPr>
              <a:t>۱۸۰,۰۰۰ تومان</a:t>
            </a:r>
            <a:endParaRPr lang="en-US" sz="1602" dirty="0"/>
          </a:p>
        </p:txBody>
      </p:sp>
      <p:sp>
        <p:nvSpPr>
          <p:cNvPr id="28" name="Text 25"/>
          <p:cNvSpPr/>
          <p:nvPr/>
        </p:nvSpPr>
        <p:spPr>
          <a:xfrm>
            <a:off x="85725" y="2169216"/>
            <a:ext cx="15144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5B7C99"/>
                </a:solidFill>
              </a:rPr>
              <a:t>ارزش طول عمر مشتری (LTV)</a:t>
            </a:r>
            <a:endParaRPr lang="en-US" sz="834" dirty="0"/>
          </a:p>
        </p:txBody>
      </p:sp>
      <p:sp>
        <p:nvSpPr>
          <p:cNvPr id="29" name="Text 26"/>
          <p:cNvSpPr/>
          <p:nvPr/>
        </p:nvSpPr>
        <p:spPr>
          <a:xfrm>
            <a:off x="1714500" y="2410318"/>
            <a:ext cx="151447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88B04B"/>
                </a:solidFill>
              </a:rPr>
              <a:t>۷.۲</a:t>
            </a:r>
            <a:endParaRPr lang="en-US" sz="1602" dirty="0"/>
          </a:p>
        </p:txBody>
      </p:sp>
      <p:sp>
        <p:nvSpPr>
          <p:cNvPr id="30" name="Text 27"/>
          <p:cNvSpPr/>
          <p:nvPr/>
        </p:nvSpPr>
        <p:spPr>
          <a:xfrm>
            <a:off x="1714500" y="2751432"/>
            <a:ext cx="15144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5B7C99"/>
                </a:solidFill>
              </a:rPr>
              <a:t>نسبت LTV / CAC</a:t>
            </a:r>
            <a:endParaRPr lang="en-US" sz="834" dirty="0"/>
          </a:p>
        </p:txBody>
      </p:sp>
      <p:sp>
        <p:nvSpPr>
          <p:cNvPr id="31" name="Text 28"/>
          <p:cNvSpPr/>
          <p:nvPr/>
        </p:nvSpPr>
        <p:spPr>
          <a:xfrm>
            <a:off x="85725" y="2410318"/>
            <a:ext cx="151447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88B04B"/>
                </a:solidFill>
              </a:rPr>
              <a:t>۳ ماه</a:t>
            </a:r>
            <a:endParaRPr lang="en-US" sz="1602" dirty="0"/>
          </a:p>
        </p:txBody>
      </p:sp>
      <p:sp>
        <p:nvSpPr>
          <p:cNvPr id="32" name="Text 29"/>
          <p:cNvSpPr/>
          <p:nvPr/>
        </p:nvSpPr>
        <p:spPr>
          <a:xfrm>
            <a:off x="85725" y="2751432"/>
            <a:ext cx="15144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5B7C99"/>
                </a:solidFill>
              </a:rPr>
              <a:t>دوره بازگشت سرمایه جذب</a:t>
            </a:r>
            <a:endParaRPr lang="en-US" sz="834" dirty="0"/>
          </a:p>
        </p:txBody>
      </p:sp>
      <p:sp>
        <p:nvSpPr>
          <p:cNvPr id="33" name="Text 30"/>
          <p:cNvSpPr/>
          <p:nvPr/>
        </p:nvSpPr>
        <p:spPr>
          <a:xfrm>
            <a:off x="-57150" y="3523543"/>
            <a:ext cx="9144000" cy="175022"/>
          </a:xfrm>
          <a:prstGeom prst="rect">
            <a:avLst/>
          </a:prstGeom>
          <a:noFill/>
          <a:ln/>
        </p:spPr>
        <p:txBody>
          <a:bodyPr wrap="none" lIns="0" tIns="0" rIns="680339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i="1" dirty="0">
                <a:solidFill>
                  <a:srgbClr val="5B7C99"/>
                </a:solidFill>
              </a:rPr>
              <a:t>این مدل به ما اجازه می‌دهد تا با رشد کاربران، درآمد را به صورت غیرخطی افزایش دهیم.</a:t>
            </a:r>
            <a:endParaRPr lang="en-US" sz="94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600912"/>
            <a:ext cx="8715375" cy="350044"/>
          </a:xfrm>
          <a:prstGeom prst="rect">
            <a:avLst/>
          </a:prstGeom>
          <a:noFill/>
          <a:ln/>
        </p:spPr>
        <p:txBody>
          <a:bodyPr wrap="none" lIns="0" tIns="0" rIns="170053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2D3E50"/>
                </a:solidFill>
              </a:rPr>
              <a:t>استراتژی چندکاناله و مبتنی بر داده برای جذب ۱۰۰,۰۰۰ کاربر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6286500" y="1123243"/>
            <a:ext cx="2428875" cy="535781"/>
          </a:xfrm>
          <a:prstGeom prst="rect">
            <a:avLst/>
          </a:prstGeom>
          <a:solidFill>
            <a:srgbClr val="2D3E50"/>
          </a:solidFill>
          <a:ln/>
        </p:spPr>
      </p:sp>
      <p:sp>
        <p:nvSpPr>
          <p:cNvPr id="5" name="Text 2"/>
          <p:cNvSpPr/>
          <p:nvPr/>
        </p:nvSpPr>
        <p:spPr>
          <a:xfrm>
            <a:off x="6286500" y="1266118"/>
            <a:ext cx="22860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88B04B"/>
                </a:solidFill>
              </a:rPr>
              <a:t>فاز ۱: ایجاد آگاهی و اعتماد</a:t>
            </a:r>
            <a:endParaRPr lang="en-US" sz="727" dirty="0"/>
          </a:p>
        </p:txBody>
      </p:sp>
      <p:sp>
        <p:nvSpPr>
          <p:cNvPr id="6" name="Text 3"/>
          <p:cNvSpPr/>
          <p:nvPr/>
        </p:nvSpPr>
        <p:spPr>
          <a:xfrm>
            <a:off x="6286500" y="1437568"/>
            <a:ext cx="22860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88B04B"/>
                </a:solidFill>
              </a:rPr>
              <a:t>ماه‌های ۱ تا ۴</a:t>
            </a:r>
            <a:endParaRPr lang="en-US" sz="727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9631" y="2067558"/>
            <a:ext cx="114300" cy="114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28213" y="2037197"/>
            <a:ext cx="77998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D3E50"/>
                </a:solidFill>
              </a:rPr>
              <a:t>بازاریابی محتوا</a:t>
            </a:r>
            <a:endParaRPr lang="en-US" sz="885" dirty="0"/>
          </a:p>
        </p:txBody>
      </p:sp>
      <p:sp>
        <p:nvSpPr>
          <p:cNvPr id="9" name="Text 5"/>
          <p:cNvSpPr/>
          <p:nvPr/>
        </p:nvSpPr>
        <p:spPr>
          <a:xfrm>
            <a:off x="6407944" y="2255081"/>
            <a:ext cx="218598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5B7C99"/>
                </a:solidFill>
              </a:rPr>
              <a:t>تولید مقالات و ویدیوهای آموزشی با تمرکز بر سئو برای جذب ترافیک ارگانیک.</a:t>
            </a:r>
            <a:endParaRPr lang="en-US" sz="727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919" y="2756483"/>
            <a:ext cx="100013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13901" y="2726122"/>
            <a:ext cx="100858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D3E50"/>
                </a:solidFill>
              </a:rPr>
              <a:t>رسانه‌های اجتماعی</a:t>
            </a:r>
            <a:endParaRPr lang="en-US" sz="885" dirty="0"/>
          </a:p>
        </p:txBody>
      </p:sp>
      <p:sp>
        <p:nvSpPr>
          <p:cNvPr id="12" name="Text 7"/>
          <p:cNvSpPr/>
          <p:nvPr/>
        </p:nvSpPr>
        <p:spPr>
          <a:xfrm>
            <a:off x="6407944" y="2944006"/>
            <a:ext cx="21859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5B7C99"/>
                </a:solidFill>
              </a:rPr>
              <a:t>فعالیت مستمر با محتوای تعاملی و آموزشی.</a:t>
            </a:r>
            <a:endParaRPr lang="en-US" sz="727" dirty="0"/>
          </a:p>
        </p:txBody>
      </p:sp>
      <p:sp>
        <p:nvSpPr>
          <p:cNvPr id="13" name="Text 8"/>
          <p:cNvSpPr/>
          <p:nvPr/>
        </p:nvSpPr>
        <p:spPr>
          <a:xfrm>
            <a:off x="6407944" y="3179750"/>
            <a:ext cx="2185988" cy="205383"/>
          </a:xfrm>
          <a:prstGeom prst="rect">
            <a:avLst/>
          </a:prstGeom>
          <a:noFill/>
          <a:ln/>
        </p:spPr>
        <p:txBody>
          <a:bodyPr wrap="square" lIns="0" tIns="51054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2D3E50"/>
                </a:solidFill>
              </a:rPr>
              <a:t>هدف کلیدی:</a:t>
            </a:r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88B04B"/>
                </a:solidFill>
              </a:rPr>
              <a:t>۲۰,۰۰۰ بازدید ماهانه و ۱۰,۰۰۰ دنبال‌کننده</a:t>
            </a:r>
            <a:endParaRPr lang="en-US" sz="634" dirty="0"/>
          </a:p>
        </p:txBody>
      </p:sp>
      <p:sp>
        <p:nvSpPr>
          <p:cNvPr id="14" name="Shape 9"/>
          <p:cNvSpPr/>
          <p:nvPr/>
        </p:nvSpPr>
        <p:spPr>
          <a:xfrm>
            <a:off x="3357563" y="1123243"/>
            <a:ext cx="2428875" cy="535781"/>
          </a:xfrm>
          <a:prstGeom prst="rect">
            <a:avLst/>
          </a:prstGeom>
          <a:solidFill>
            <a:srgbClr val="2D3E50"/>
          </a:solidFill>
          <a:ln/>
        </p:spPr>
      </p:sp>
      <p:sp>
        <p:nvSpPr>
          <p:cNvPr id="15" name="Text 10"/>
          <p:cNvSpPr/>
          <p:nvPr/>
        </p:nvSpPr>
        <p:spPr>
          <a:xfrm>
            <a:off x="3357563" y="1266118"/>
            <a:ext cx="22860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88B04B"/>
                </a:solidFill>
              </a:rPr>
              <a:t>فاز ۲: جذب کاربر هدفمند</a:t>
            </a:r>
            <a:endParaRPr lang="en-US" sz="727" dirty="0"/>
          </a:p>
        </p:txBody>
      </p:sp>
      <p:sp>
        <p:nvSpPr>
          <p:cNvPr id="16" name="Text 11"/>
          <p:cNvSpPr/>
          <p:nvPr/>
        </p:nvSpPr>
        <p:spPr>
          <a:xfrm>
            <a:off x="3357563" y="1437568"/>
            <a:ext cx="22860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88B04B"/>
                </a:solidFill>
              </a:rPr>
              <a:t>ماه‌های ۵ تا ۹</a:t>
            </a:r>
            <a:endParaRPr lang="en-US" sz="727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406" y="2067558"/>
            <a:ext cx="128588" cy="1143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665343" y="2037197"/>
            <a:ext cx="79962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D3E50"/>
                </a:solidFill>
              </a:rPr>
              <a:t>تبلیغات دیجیتال</a:t>
            </a:r>
            <a:endParaRPr lang="en-US" sz="885" dirty="0"/>
          </a:p>
        </p:txBody>
      </p:sp>
      <p:sp>
        <p:nvSpPr>
          <p:cNvPr id="19" name="Text 13"/>
          <p:cNvSpPr/>
          <p:nvPr/>
        </p:nvSpPr>
        <p:spPr>
          <a:xfrm>
            <a:off x="3479006" y="2255081"/>
            <a:ext cx="218598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5B7C99"/>
                </a:solidFill>
              </a:rPr>
              <a:t>کمپین‌های هدفمند در گوگل و شبکه‌های اجتماعی برای تبدیل.</a:t>
            </a:r>
            <a:endParaRPr lang="en-US" sz="727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406" y="2756483"/>
            <a:ext cx="128588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4255080" y="2726122"/>
            <a:ext cx="120988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D3E50"/>
                </a:solidFill>
              </a:rPr>
              <a:t>همکاری با اینفلوئنسرها</a:t>
            </a:r>
            <a:endParaRPr lang="en-US" sz="885" dirty="0"/>
          </a:p>
        </p:txBody>
      </p:sp>
      <p:sp>
        <p:nvSpPr>
          <p:cNvPr id="22" name="Text 15"/>
          <p:cNvSpPr/>
          <p:nvPr/>
        </p:nvSpPr>
        <p:spPr>
          <a:xfrm>
            <a:off x="3479006" y="2944006"/>
            <a:ext cx="218598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5B7C99"/>
                </a:solidFill>
              </a:rPr>
              <a:t>همکاری با چهره‌های معتبر حوزه سلامت برای معرفی آروم‌شو.</a:t>
            </a:r>
            <a:endParaRPr lang="en-US" sz="727" dirty="0"/>
          </a:p>
        </p:txBody>
      </p:sp>
      <p:sp>
        <p:nvSpPr>
          <p:cNvPr id="23" name="Text 16"/>
          <p:cNvSpPr/>
          <p:nvPr/>
        </p:nvSpPr>
        <p:spPr>
          <a:xfrm>
            <a:off x="3479006" y="3329769"/>
            <a:ext cx="2185988" cy="205383"/>
          </a:xfrm>
          <a:prstGeom prst="rect">
            <a:avLst/>
          </a:prstGeom>
          <a:noFill/>
          <a:ln/>
        </p:spPr>
        <p:txBody>
          <a:bodyPr wrap="square" lIns="0" tIns="51054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2D3E50"/>
                </a:solidFill>
              </a:rPr>
              <a:t>هدف کلیدی:</a:t>
            </a:r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88B04B"/>
                </a:solidFill>
              </a:rPr>
              <a:t>۵۰,۰۰۰ کاربر ثبت‌نام شده با CAC زیر ۳۰ ت</a:t>
            </a:r>
            <a:endParaRPr lang="en-US" sz="634" dirty="0"/>
          </a:p>
        </p:txBody>
      </p:sp>
      <p:sp>
        <p:nvSpPr>
          <p:cNvPr id="24" name="Shape 17"/>
          <p:cNvSpPr/>
          <p:nvPr/>
        </p:nvSpPr>
        <p:spPr>
          <a:xfrm>
            <a:off x="428625" y="1123243"/>
            <a:ext cx="2428875" cy="535781"/>
          </a:xfrm>
          <a:prstGeom prst="rect">
            <a:avLst/>
          </a:prstGeom>
          <a:solidFill>
            <a:srgbClr val="2D3E50"/>
          </a:solidFill>
          <a:ln/>
        </p:spPr>
      </p:sp>
      <p:sp>
        <p:nvSpPr>
          <p:cNvPr id="25" name="Text 18"/>
          <p:cNvSpPr/>
          <p:nvPr/>
        </p:nvSpPr>
        <p:spPr>
          <a:xfrm>
            <a:off x="428625" y="1266118"/>
            <a:ext cx="22860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88B04B"/>
                </a:solidFill>
              </a:rPr>
              <a:t>فاز ۳: مقیاس‌پذیری و وفاداری</a:t>
            </a:r>
            <a:endParaRPr lang="en-US" sz="727" dirty="0"/>
          </a:p>
        </p:txBody>
      </p:sp>
      <p:sp>
        <p:nvSpPr>
          <p:cNvPr id="26" name="Text 19"/>
          <p:cNvSpPr/>
          <p:nvPr/>
        </p:nvSpPr>
        <p:spPr>
          <a:xfrm>
            <a:off x="428625" y="1437568"/>
            <a:ext cx="22860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88B04B"/>
                </a:solidFill>
              </a:rPr>
              <a:t>ماه‌های ۱۰ تا ۱۲</a:t>
            </a:r>
            <a:endParaRPr lang="en-US" sz="727" dirty="0"/>
          </a:p>
        </p:txBody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3181" y="2067558"/>
            <a:ext cx="142875" cy="11430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1872137" y="2037197"/>
            <a:ext cx="64960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D3E50"/>
                </a:solidFill>
              </a:rPr>
              <a:t>برنامه ارجاع</a:t>
            </a:r>
            <a:endParaRPr lang="en-US" sz="885" dirty="0"/>
          </a:p>
        </p:txBody>
      </p:sp>
      <p:sp>
        <p:nvSpPr>
          <p:cNvPr id="29" name="Text 21"/>
          <p:cNvSpPr/>
          <p:nvPr/>
        </p:nvSpPr>
        <p:spPr>
          <a:xfrm>
            <a:off x="550069" y="2255081"/>
            <a:ext cx="218598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5B7C99"/>
                </a:solidFill>
              </a:rPr>
              <a:t>تشویق کاربران به دعوت از دوستان با ارائه اعتبار و خدمات ویژه.</a:t>
            </a:r>
            <a:endParaRPr lang="en-US" sz="727" dirty="0"/>
          </a:p>
        </p:txBody>
      </p:sp>
      <p:pic>
        <p:nvPicPr>
          <p:cNvPr id="3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756" y="2756483"/>
            <a:ext cx="114300" cy="11430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1604246" y="2726122"/>
            <a:ext cx="9460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D3E50"/>
                </a:solidFill>
              </a:rPr>
              <a:t>بازاریابی بازگشتی</a:t>
            </a:r>
            <a:endParaRPr lang="en-US" sz="885" dirty="0"/>
          </a:p>
        </p:txBody>
      </p:sp>
      <p:sp>
        <p:nvSpPr>
          <p:cNvPr id="32" name="Text 23"/>
          <p:cNvSpPr/>
          <p:nvPr/>
        </p:nvSpPr>
        <p:spPr>
          <a:xfrm>
            <a:off x="550069" y="2944006"/>
            <a:ext cx="218598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5B7C99"/>
                </a:solidFill>
              </a:rPr>
              <a:t>استفاده از ایمیل و نوتیفیکیشن برای شخصی‌سازی تجربه کاربران.</a:t>
            </a:r>
            <a:endParaRPr lang="en-US" sz="727" dirty="0"/>
          </a:p>
        </p:txBody>
      </p:sp>
      <p:sp>
        <p:nvSpPr>
          <p:cNvPr id="33" name="Text 24"/>
          <p:cNvSpPr/>
          <p:nvPr/>
        </p:nvSpPr>
        <p:spPr>
          <a:xfrm>
            <a:off x="550069" y="3329769"/>
            <a:ext cx="2185988" cy="205383"/>
          </a:xfrm>
          <a:prstGeom prst="rect">
            <a:avLst/>
          </a:prstGeom>
          <a:noFill/>
          <a:ln/>
        </p:spPr>
        <p:txBody>
          <a:bodyPr wrap="square" lIns="0" tIns="51054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2D3E50"/>
                </a:solidFill>
              </a:rPr>
              <a:t>هدف کلیدی:</a:t>
            </a:r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88B04B"/>
                </a:solidFill>
              </a:rPr>
              <a:t>۱۰۰,۰۰۰ کاربر فعال و ضریب ویروسی ۰.۳</a:t>
            </a:r>
            <a:endParaRPr lang="en-US" sz="63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86125" y="581769"/>
            <a:ext cx="5429250" cy="640035"/>
          </a:xfrm>
          <a:prstGeom prst="rect">
            <a:avLst/>
          </a:prstGeom>
          <a:noFill/>
          <a:ln/>
        </p:spPr>
        <p:txBody>
          <a:bodyPr wrap="square" lIns="0" tIns="0" rIns="170053" bIns="0" rtlCol="0" anchor="t">
            <a:spAutoFit/>
          </a:bodyPr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2" b="1" dirty="0">
                <a:solidFill>
                  <a:srgbClr val="2D3E50"/>
                </a:solidFill>
              </a:rPr>
              <a:t>تمایز آروم‌شو در تمرکز بر نیازهای نادیده گرفته شده بازار</a:t>
            </a:r>
            <a:endParaRPr lang="en-US" sz="1602" dirty="0"/>
          </a:p>
        </p:txBody>
      </p:sp>
      <p:sp>
        <p:nvSpPr>
          <p:cNvPr id="4" name="Shape 1"/>
          <p:cNvSpPr/>
          <p:nvPr/>
        </p:nvSpPr>
        <p:spPr>
          <a:xfrm>
            <a:off x="7512016" y="1436117"/>
            <a:ext cx="1203359" cy="346472"/>
          </a:xfrm>
          <a:prstGeom prst="rect">
            <a:avLst/>
          </a:prstGeom>
          <a:solidFill>
            <a:srgbClr val="5B7C99"/>
          </a:solidFill>
          <a:ln/>
        </p:spPr>
      </p:sp>
      <p:sp>
        <p:nvSpPr>
          <p:cNvPr id="5" name="Text 2"/>
          <p:cNvSpPr/>
          <p:nvPr/>
        </p:nvSpPr>
        <p:spPr>
          <a:xfrm>
            <a:off x="7512016" y="1436117"/>
            <a:ext cx="1203359" cy="346472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رقیب</a:t>
            </a:r>
            <a:endParaRPr lang="en-US" sz="885" dirty="0"/>
          </a:p>
        </p:txBody>
      </p:sp>
      <p:sp>
        <p:nvSpPr>
          <p:cNvPr id="6" name="Shape 3"/>
          <p:cNvSpPr/>
          <p:nvPr/>
        </p:nvSpPr>
        <p:spPr>
          <a:xfrm>
            <a:off x="6272631" y="1436117"/>
            <a:ext cx="1239385" cy="346472"/>
          </a:xfrm>
          <a:prstGeom prst="rect">
            <a:avLst/>
          </a:prstGeom>
          <a:solidFill>
            <a:srgbClr val="5B7C99"/>
          </a:solidFill>
          <a:ln/>
        </p:spPr>
      </p:sp>
      <p:sp>
        <p:nvSpPr>
          <p:cNvPr id="7" name="Text 4"/>
          <p:cNvSpPr/>
          <p:nvPr/>
        </p:nvSpPr>
        <p:spPr>
          <a:xfrm>
            <a:off x="6272631" y="1436117"/>
            <a:ext cx="1239385" cy="346472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تمرکز اصلی</a:t>
            </a:r>
            <a:endParaRPr lang="en-US" sz="885" dirty="0"/>
          </a:p>
        </p:txBody>
      </p:sp>
      <p:sp>
        <p:nvSpPr>
          <p:cNvPr id="8" name="Shape 5"/>
          <p:cNvSpPr/>
          <p:nvPr/>
        </p:nvSpPr>
        <p:spPr>
          <a:xfrm>
            <a:off x="4487977" y="1436117"/>
            <a:ext cx="1784654" cy="346472"/>
          </a:xfrm>
          <a:prstGeom prst="rect">
            <a:avLst/>
          </a:prstGeom>
          <a:solidFill>
            <a:srgbClr val="5B7C99"/>
          </a:solidFill>
          <a:ln/>
        </p:spPr>
      </p:sp>
      <p:sp>
        <p:nvSpPr>
          <p:cNvPr id="9" name="Text 6"/>
          <p:cNvSpPr/>
          <p:nvPr/>
        </p:nvSpPr>
        <p:spPr>
          <a:xfrm>
            <a:off x="4487977" y="1436117"/>
            <a:ext cx="1784654" cy="346472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نقاط ضعف</a:t>
            </a:r>
            <a:endParaRPr lang="en-US" sz="885" dirty="0"/>
          </a:p>
        </p:txBody>
      </p:sp>
      <p:sp>
        <p:nvSpPr>
          <p:cNvPr id="10" name="Shape 7"/>
          <p:cNvSpPr/>
          <p:nvPr/>
        </p:nvSpPr>
        <p:spPr>
          <a:xfrm>
            <a:off x="3286125" y="1436117"/>
            <a:ext cx="1201852" cy="346472"/>
          </a:xfrm>
          <a:prstGeom prst="rect">
            <a:avLst/>
          </a:prstGeom>
          <a:solidFill>
            <a:srgbClr val="5B7C99"/>
          </a:solidFill>
          <a:ln/>
        </p:spPr>
      </p:sp>
      <p:sp>
        <p:nvSpPr>
          <p:cNvPr id="11" name="Text 8"/>
          <p:cNvSpPr/>
          <p:nvPr/>
        </p:nvSpPr>
        <p:spPr>
          <a:xfrm>
            <a:off x="3286125" y="1436117"/>
            <a:ext cx="1201852" cy="346472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جایگاه آروم‌شو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7512016" y="1782589"/>
            <a:ext cx="1203359" cy="367903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2D3E50"/>
                </a:solidFill>
              </a:rPr>
              <a:t>پلتفرم‌های نوبت‌دهی</a:t>
            </a:r>
            <a:endParaRPr lang="en-US" sz="780" dirty="0"/>
          </a:p>
        </p:txBody>
      </p:sp>
      <p:sp>
        <p:nvSpPr>
          <p:cNvPr id="13" name="Text 10"/>
          <p:cNvSpPr/>
          <p:nvPr/>
        </p:nvSpPr>
        <p:spPr>
          <a:xfrm>
            <a:off x="6272631" y="1782589"/>
            <a:ext cx="1239385" cy="367903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2D3E50"/>
                </a:solidFill>
              </a:rPr>
              <a:t>بیماری‌های جدی</a:t>
            </a:r>
            <a:endParaRPr lang="en-US" sz="780" dirty="0"/>
          </a:p>
        </p:txBody>
      </p:sp>
      <p:sp>
        <p:nvSpPr>
          <p:cNvPr id="14" name="Text 11"/>
          <p:cNvSpPr/>
          <p:nvPr/>
        </p:nvSpPr>
        <p:spPr>
          <a:xfrm>
            <a:off x="4487977" y="1782589"/>
            <a:ext cx="1784654" cy="367903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2D3E50"/>
                </a:solidFill>
              </a:rPr>
              <a:t>فرآیند سنگین برای مسائل خفیف</a:t>
            </a:r>
            <a:endParaRPr lang="en-US" sz="780" dirty="0"/>
          </a:p>
        </p:txBody>
      </p:sp>
      <p:sp>
        <p:nvSpPr>
          <p:cNvPr id="15" name="Text 12"/>
          <p:cNvSpPr/>
          <p:nvPr/>
        </p:nvSpPr>
        <p:spPr>
          <a:xfrm>
            <a:off x="3286125" y="1782589"/>
            <a:ext cx="1201852" cy="367903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88B04B"/>
                </a:solidFill>
              </a:rPr>
              <a:t>راهنمای خط اول</a:t>
            </a:r>
            <a:endParaRPr lang="en-US" sz="734" dirty="0"/>
          </a:p>
        </p:txBody>
      </p:sp>
      <p:sp>
        <p:nvSpPr>
          <p:cNvPr id="16" name="Text 13"/>
          <p:cNvSpPr/>
          <p:nvPr/>
        </p:nvSpPr>
        <p:spPr>
          <a:xfrm>
            <a:off x="7512016" y="2150492"/>
            <a:ext cx="1203359" cy="371475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2D3E50"/>
                </a:solidFill>
              </a:rPr>
              <a:t>داروخانه‌های آنلاین</a:t>
            </a:r>
            <a:endParaRPr lang="en-US" sz="780" dirty="0"/>
          </a:p>
        </p:txBody>
      </p:sp>
      <p:sp>
        <p:nvSpPr>
          <p:cNvPr id="17" name="Text 14"/>
          <p:cNvSpPr/>
          <p:nvPr/>
        </p:nvSpPr>
        <p:spPr>
          <a:xfrm>
            <a:off x="6272631" y="2150492"/>
            <a:ext cx="1239385" cy="371475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2D3E50"/>
                </a:solidFill>
              </a:rPr>
              <a:t>فروش دارو</a:t>
            </a:r>
            <a:endParaRPr lang="en-US" sz="780" dirty="0"/>
          </a:p>
        </p:txBody>
      </p:sp>
      <p:sp>
        <p:nvSpPr>
          <p:cNvPr id="18" name="Text 15"/>
          <p:cNvSpPr/>
          <p:nvPr/>
        </p:nvSpPr>
        <p:spPr>
          <a:xfrm>
            <a:off x="4487977" y="2150492"/>
            <a:ext cx="1784654" cy="371475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2D3E50"/>
                </a:solidFill>
              </a:rPr>
              <a:t>عدم ارائه مشاوره یکپارچه</a:t>
            </a:r>
            <a:endParaRPr lang="en-US" sz="780" dirty="0"/>
          </a:p>
        </p:txBody>
      </p:sp>
      <p:sp>
        <p:nvSpPr>
          <p:cNvPr id="19" name="Text 16"/>
          <p:cNvSpPr/>
          <p:nvPr/>
        </p:nvSpPr>
        <p:spPr>
          <a:xfrm>
            <a:off x="3286125" y="2150492"/>
            <a:ext cx="1201852" cy="371475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88B04B"/>
                </a:solidFill>
              </a:rPr>
              <a:t>رویکرد مسئله‌محور</a:t>
            </a:r>
            <a:endParaRPr lang="en-US" sz="734" dirty="0"/>
          </a:p>
        </p:txBody>
      </p:sp>
      <p:sp>
        <p:nvSpPr>
          <p:cNvPr id="20" name="Text 17"/>
          <p:cNvSpPr/>
          <p:nvPr/>
        </p:nvSpPr>
        <p:spPr>
          <a:xfrm>
            <a:off x="7512016" y="2521967"/>
            <a:ext cx="1203359" cy="371475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2D3E50"/>
                </a:solidFill>
              </a:rPr>
              <a:t>جستجوی گوگل</a:t>
            </a:r>
            <a:endParaRPr lang="en-US" sz="780" dirty="0"/>
          </a:p>
        </p:txBody>
      </p:sp>
      <p:sp>
        <p:nvSpPr>
          <p:cNvPr id="21" name="Text 18"/>
          <p:cNvSpPr/>
          <p:nvPr/>
        </p:nvSpPr>
        <p:spPr>
          <a:xfrm>
            <a:off x="6272631" y="2521967"/>
            <a:ext cx="1239385" cy="371475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2D3E50"/>
                </a:solidFill>
              </a:rPr>
              <a:t>دسترسی به اطلاعات</a:t>
            </a:r>
            <a:endParaRPr lang="en-US" sz="780" dirty="0"/>
          </a:p>
        </p:txBody>
      </p:sp>
      <p:sp>
        <p:nvSpPr>
          <p:cNvPr id="22" name="Text 19"/>
          <p:cNvSpPr/>
          <p:nvPr/>
        </p:nvSpPr>
        <p:spPr>
          <a:xfrm>
            <a:off x="4487977" y="2521967"/>
            <a:ext cx="1784654" cy="371475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2D3E50"/>
                </a:solidFill>
              </a:rPr>
              <a:t>اطلاعات غیرقابل اعتماد</a:t>
            </a:r>
            <a:endParaRPr lang="en-US" sz="780" dirty="0"/>
          </a:p>
        </p:txBody>
      </p:sp>
      <p:sp>
        <p:nvSpPr>
          <p:cNvPr id="23" name="Text 20"/>
          <p:cNvSpPr/>
          <p:nvPr/>
        </p:nvSpPr>
        <p:spPr>
          <a:xfrm>
            <a:off x="3286125" y="2521967"/>
            <a:ext cx="1201852" cy="371475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88B04B"/>
                </a:solidFill>
              </a:rPr>
              <a:t>منبع علمی معتبر</a:t>
            </a:r>
            <a:endParaRPr lang="en-US" sz="734" dirty="0"/>
          </a:p>
        </p:txBody>
      </p:sp>
      <p:sp>
        <p:nvSpPr>
          <p:cNvPr id="24" name="Shape 21"/>
          <p:cNvSpPr/>
          <p:nvPr/>
        </p:nvSpPr>
        <p:spPr>
          <a:xfrm>
            <a:off x="3286125" y="2893442"/>
            <a:ext cx="5429250" cy="371475"/>
          </a:xfrm>
          <a:prstGeom prst="rect">
            <a:avLst/>
          </a:prstGeom>
          <a:solidFill>
            <a:srgbClr val="88B04B">
              <a:alpha val="10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7512016" y="2893442"/>
            <a:ext cx="1203359" cy="371475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2D3E50"/>
                </a:solidFill>
              </a:rPr>
              <a:t>آروم‌شو</a:t>
            </a:r>
            <a:endParaRPr lang="en-US" sz="734" dirty="0"/>
          </a:p>
        </p:txBody>
      </p:sp>
      <p:sp>
        <p:nvSpPr>
          <p:cNvPr id="26" name="Text 23"/>
          <p:cNvSpPr/>
          <p:nvPr/>
        </p:nvSpPr>
        <p:spPr>
          <a:xfrm>
            <a:off x="6272631" y="2893442"/>
            <a:ext cx="1239385" cy="371475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2D3E50"/>
                </a:solidFill>
              </a:rPr>
              <a:t>سلامت روزمره</a:t>
            </a:r>
            <a:endParaRPr lang="en-US" sz="734" dirty="0"/>
          </a:p>
        </p:txBody>
      </p:sp>
      <p:sp>
        <p:nvSpPr>
          <p:cNvPr id="27" name="Text 24"/>
          <p:cNvSpPr/>
          <p:nvPr/>
        </p:nvSpPr>
        <p:spPr>
          <a:xfrm>
            <a:off x="4487977" y="2893442"/>
            <a:ext cx="1784654" cy="371475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2D3E50"/>
                </a:solidFill>
              </a:rPr>
              <a:t>-</a:t>
            </a:r>
            <a:endParaRPr lang="en-US" sz="734" dirty="0"/>
          </a:p>
        </p:txBody>
      </p:sp>
      <p:sp>
        <p:nvSpPr>
          <p:cNvPr id="28" name="Text 25"/>
          <p:cNvSpPr/>
          <p:nvPr/>
        </p:nvSpPr>
        <p:spPr>
          <a:xfrm>
            <a:off x="3286125" y="2893442"/>
            <a:ext cx="1201852" cy="371475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2D3E50"/>
                </a:solidFill>
              </a:rPr>
              <a:t>ترکیب علم و طبیعت</a:t>
            </a:r>
            <a:endParaRPr lang="en-US" sz="734" dirty="0"/>
          </a:p>
        </p:txBody>
      </p:sp>
      <p:sp>
        <p:nvSpPr>
          <p:cNvPr id="29" name="Text 26"/>
          <p:cNvSpPr/>
          <p:nvPr/>
        </p:nvSpPr>
        <p:spPr>
          <a:xfrm>
            <a:off x="6072188" y="3582367"/>
            <a:ext cx="25074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D3E50"/>
                </a:solidFill>
              </a:rPr>
              <a:t>علم و طبیعت</a:t>
            </a:r>
            <a:endParaRPr lang="en-US" sz="885" dirty="0"/>
          </a:p>
        </p:txBody>
      </p:sp>
      <p:sp>
        <p:nvSpPr>
          <p:cNvPr id="30" name="Text 27"/>
          <p:cNvSpPr/>
          <p:nvPr/>
        </p:nvSpPr>
        <p:spPr>
          <a:xfrm>
            <a:off x="6072188" y="3857402"/>
            <a:ext cx="25074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5B7C99"/>
                </a:solidFill>
              </a:rPr>
              <a:t>ترکیب استانداردهای مدرن پزشکی با طب گیاهی معتبر.</a:t>
            </a:r>
            <a:endParaRPr lang="en-US" sz="727" dirty="0"/>
          </a:p>
        </p:txBody>
      </p:sp>
      <p:sp>
        <p:nvSpPr>
          <p:cNvPr id="31" name="Text 28"/>
          <p:cNvSpPr/>
          <p:nvPr/>
        </p:nvSpPr>
        <p:spPr>
          <a:xfrm>
            <a:off x="3286125" y="3582367"/>
            <a:ext cx="25074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D3E50"/>
                </a:solidFill>
              </a:rPr>
              <a:t>تجربه یکپارچه</a:t>
            </a:r>
            <a:endParaRPr lang="en-US" sz="885" dirty="0"/>
          </a:p>
        </p:txBody>
      </p:sp>
      <p:sp>
        <p:nvSpPr>
          <p:cNvPr id="32" name="Text 29"/>
          <p:cNvSpPr/>
          <p:nvPr/>
        </p:nvSpPr>
        <p:spPr>
          <a:xfrm>
            <a:off x="3286125" y="3857402"/>
            <a:ext cx="25074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5B7C99"/>
                </a:solidFill>
              </a:rPr>
              <a:t>اتصال هوشمند علائم به محتوا و محصولات مرتبط.</a:t>
            </a:r>
            <a:endParaRPr lang="en-US" sz="727" dirty="0"/>
          </a:p>
        </p:txBody>
      </p:sp>
      <p:sp>
        <p:nvSpPr>
          <p:cNvPr id="33" name="Shape 30"/>
          <p:cNvSpPr/>
          <p:nvPr/>
        </p:nvSpPr>
        <p:spPr>
          <a:xfrm>
            <a:off x="0" y="0"/>
            <a:ext cx="3286125" cy="5143500"/>
          </a:xfrm>
          <a:prstGeom prst="rect">
            <a:avLst/>
          </a:prstGeom>
          <a:solidFill>
            <a:srgbClr val="2D3E50"/>
          </a:solidFill>
          <a:ln/>
        </p:spPr>
      </p:sp>
      <p:pic>
        <p:nvPicPr>
          <p:cNvPr id="34" name="Image 1" descr="preencoded.png">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3286125" cy="2143125"/>
          </a:xfrm>
          <a:prstGeom prst="rect">
            <a:avLst/>
          </a:prstGeom>
        </p:spPr>
      </p:pic>
      <p:pic>
        <p:nvPicPr>
          <p:cNvPr id="35" name="Image 2" descr="preencoded.png">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0" y="2143125"/>
            <a:ext cx="3286125" cy="21431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2026-02-09T20:52:58Z</dcterms:created>
  <dcterms:modified xsi:type="dcterms:W3CDTF">2026-02-09T20:52:58Z</dcterms:modified>
</cp:coreProperties>
</file>